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</p:sldIdLst>
  <p:sldSz cx="12103100" cy="6807200"/>
  <p:notesSz cx="12103100" cy="68072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096750" cy="6800850"/>
          </a:xfrm>
          <a:custGeom>
            <a:avLst/>
            <a:gdLst/>
            <a:ahLst/>
            <a:cxnLst/>
            <a:rect l="l" t="t" r="r" b="b"/>
            <a:pathLst>
              <a:path w="12096750" h="6800850">
                <a:moveTo>
                  <a:pt x="12096749" y="6800849"/>
                </a:moveTo>
                <a:lnTo>
                  <a:pt x="0" y="6800849"/>
                </a:lnTo>
                <a:lnTo>
                  <a:pt x="0" y="0"/>
                </a:lnTo>
                <a:lnTo>
                  <a:pt x="12096749" y="0"/>
                </a:lnTo>
                <a:lnTo>
                  <a:pt x="12096749" y="6800849"/>
                </a:lnTo>
                <a:close/>
              </a:path>
            </a:pathLst>
          </a:custGeom>
          <a:solidFill>
            <a:srgbClr val="1C4E8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/>
        </p:nvSpPr>
        <p:spPr>
          <a:xfrm>
            <a:off x="790574" y="2200274"/>
            <a:ext cx="1438275" cy="114300"/>
          </a:xfrm>
          <a:custGeom>
            <a:avLst/>
            <a:gdLst/>
            <a:ahLst/>
            <a:cxnLst/>
            <a:rect l="l" t="t" r="r" b="b"/>
            <a:pathLst>
              <a:path w="1438275" h="114300">
                <a:moveTo>
                  <a:pt x="1438274" y="114299"/>
                </a:moveTo>
                <a:lnTo>
                  <a:pt x="0" y="114299"/>
                </a:lnTo>
                <a:lnTo>
                  <a:pt x="0" y="0"/>
                </a:lnTo>
                <a:lnTo>
                  <a:pt x="1438274" y="0"/>
                </a:lnTo>
                <a:lnTo>
                  <a:pt x="1438274" y="114299"/>
                </a:lnTo>
                <a:close/>
              </a:path>
            </a:pathLst>
          </a:custGeom>
          <a:solidFill>
            <a:srgbClr val="E7823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79214" y="2667063"/>
            <a:ext cx="4590415" cy="13150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00" b="1" i="0">
                <a:solidFill>
                  <a:srgbClr val="1C4E89"/>
                </a:solidFill>
                <a:latin typeface="Arimo"/>
                <a:cs typeface="Arimo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16417" y="3812032"/>
            <a:ext cx="8476615" cy="1701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8A97A7"/>
                </a:solidFill>
                <a:latin typeface="Arimo"/>
                <a:cs typeface="Arimo"/>
              </a:defRPr>
            </a:lvl1pPr>
          </a:lstStyle>
          <a:p>
            <a:pPr marL="38100">
              <a:lnSpc>
                <a:spcPct val="100000"/>
              </a:lnSpc>
              <a:spcBef>
                <a:spcPts val="5"/>
              </a:spcBef>
            </a:pPr>
            <a:fld id="{81D60167-4931-47E6-BA6A-407CBD079E47}" type="slidenum">
              <a:rPr dirty="0" spc="-50"/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1" i="0">
                <a:solidFill>
                  <a:srgbClr val="1C4E89"/>
                </a:solidFill>
                <a:latin typeface="Arimo"/>
                <a:cs typeface="Arimo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8A97A7"/>
                </a:solidFill>
                <a:latin typeface="Arimo"/>
                <a:cs typeface="Arimo"/>
              </a:defRPr>
            </a:lvl1pPr>
          </a:lstStyle>
          <a:p>
            <a:pPr marL="38100">
              <a:lnSpc>
                <a:spcPct val="100000"/>
              </a:lnSpc>
              <a:spcBef>
                <a:spcPts val="5"/>
              </a:spcBef>
            </a:pPr>
            <a:fld id="{81D60167-4931-47E6-BA6A-407CBD079E47}" type="slidenum">
              <a:rPr dirty="0" spc="-50"/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1" i="0">
                <a:solidFill>
                  <a:srgbClr val="1C4E89"/>
                </a:solidFill>
                <a:latin typeface="Arimo"/>
                <a:cs typeface="Arimo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605472" y="1565656"/>
            <a:ext cx="5267611" cy="449275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6236366" y="1565656"/>
            <a:ext cx="5267611" cy="449275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8A97A7"/>
                </a:solidFill>
                <a:latin typeface="Arimo"/>
                <a:cs typeface="Arimo"/>
              </a:defRPr>
            </a:lvl1pPr>
          </a:lstStyle>
          <a:p>
            <a:pPr marL="38100">
              <a:lnSpc>
                <a:spcPct val="100000"/>
              </a:lnSpc>
              <a:spcBef>
                <a:spcPts val="5"/>
              </a:spcBef>
            </a:pPr>
            <a:fld id="{81D60167-4931-47E6-BA6A-407CBD079E47}" type="slidenum">
              <a:rPr dirty="0" spc="-50"/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1" i="0">
                <a:solidFill>
                  <a:srgbClr val="1C4E89"/>
                </a:solidFill>
                <a:latin typeface="Arimo"/>
                <a:cs typeface="Arimo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8A97A7"/>
                </a:solidFill>
                <a:latin typeface="Arimo"/>
                <a:cs typeface="Arimo"/>
              </a:defRPr>
            </a:lvl1pPr>
          </a:lstStyle>
          <a:p>
            <a:pPr marL="38100">
              <a:lnSpc>
                <a:spcPct val="100000"/>
              </a:lnSpc>
              <a:spcBef>
                <a:spcPts val="5"/>
              </a:spcBef>
            </a:pPr>
            <a:fld id="{81D60167-4931-47E6-BA6A-407CBD079E47}" type="slidenum">
              <a:rPr dirty="0" spc="-50"/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8A97A7"/>
                </a:solidFill>
                <a:latin typeface="Arimo"/>
                <a:cs typeface="Arimo"/>
              </a:defRPr>
            </a:lvl1pPr>
          </a:lstStyle>
          <a:p>
            <a:pPr marL="38100">
              <a:lnSpc>
                <a:spcPct val="100000"/>
              </a:lnSpc>
              <a:spcBef>
                <a:spcPts val="5"/>
              </a:spcBef>
            </a:pPr>
            <a:fld id="{81D60167-4931-47E6-BA6A-407CBD079E47}" type="slidenum">
              <a:rPr dirty="0" spc="-50"/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79214" y="1104963"/>
            <a:ext cx="3529329" cy="4216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00" b="1" i="0">
                <a:solidFill>
                  <a:srgbClr val="1C4E89"/>
                </a:solidFill>
                <a:latin typeface="Arimo"/>
                <a:cs typeface="Arimo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52474" y="1885949"/>
            <a:ext cx="10591800" cy="263270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4117213" y="6330696"/>
            <a:ext cx="3875024" cy="3403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605472" y="6330696"/>
            <a:ext cx="2785173" cy="3403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11195148" y="6292208"/>
            <a:ext cx="160020" cy="1676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rgbClr val="8A97A7"/>
                </a:solidFill>
                <a:latin typeface="Arimo"/>
                <a:cs typeface="Arimo"/>
              </a:defRPr>
            </a:lvl1pPr>
          </a:lstStyle>
          <a:p>
            <a:pPr marL="38100">
              <a:lnSpc>
                <a:spcPct val="100000"/>
              </a:lnSpc>
              <a:spcBef>
                <a:spcPts val="5"/>
              </a:spcBef>
            </a:pPr>
            <a:fld id="{81D60167-4931-47E6-BA6A-407CBD079E47}" type="slidenum">
              <a:rPr dirty="0" spc="-50"/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779214" y="393731"/>
            <a:ext cx="2115820" cy="269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 spc="-10" b="1">
                <a:solidFill>
                  <a:srgbClr val="FFFFFF"/>
                </a:solidFill>
                <a:latin typeface="Arimo"/>
                <a:cs typeface="Arimo"/>
              </a:rPr>
              <a:t>MERIDIAN</a:t>
            </a:r>
            <a:r>
              <a:rPr dirty="0" sz="1600" spc="-10" b="1">
                <a:solidFill>
                  <a:srgbClr val="E7823A"/>
                </a:solidFill>
                <a:latin typeface="Arimo"/>
                <a:cs typeface="Arimo"/>
              </a:rPr>
              <a:t>●</a:t>
            </a:r>
            <a:r>
              <a:rPr dirty="0" sz="1600" spc="-10" b="1">
                <a:solidFill>
                  <a:srgbClr val="FFFFFF"/>
                </a:solidFill>
                <a:latin typeface="Arimo"/>
                <a:cs typeface="Arimo"/>
              </a:rPr>
              <a:t>FREIGHT</a:t>
            </a:r>
            <a:endParaRPr sz="1600">
              <a:latin typeface="Arimo"/>
              <a:cs typeface="Arimo"/>
            </a:endParaRPr>
          </a:p>
        </p:txBody>
      </p:sp>
      <p:sp>
        <p:nvSpPr>
          <p:cNvPr id="2" name="object 2" descr="$PPTXTitle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5075"/>
              </a:lnSpc>
              <a:spcBef>
                <a:spcPts val="100"/>
              </a:spcBef>
            </a:pPr>
            <a:r>
              <a:rPr dirty="0" sz="4400">
                <a:solidFill>
                  <a:srgbClr val="FFFFFF"/>
                </a:solidFill>
              </a:rPr>
              <a:t>Q2</a:t>
            </a:r>
            <a:r>
              <a:rPr dirty="0" sz="4400" spc="-70">
                <a:solidFill>
                  <a:srgbClr val="FFFFFF"/>
                </a:solidFill>
              </a:rPr>
              <a:t> </a:t>
            </a:r>
            <a:r>
              <a:rPr dirty="0" sz="4400" spc="-20">
                <a:solidFill>
                  <a:srgbClr val="FFFFFF"/>
                </a:solidFill>
              </a:rPr>
              <a:t>2026</a:t>
            </a:r>
            <a:endParaRPr sz="4400"/>
          </a:p>
          <a:p>
            <a:pPr marL="12700">
              <a:lnSpc>
                <a:spcPts val="5075"/>
              </a:lnSpc>
            </a:pPr>
            <a:r>
              <a:rPr dirty="0" sz="4400">
                <a:solidFill>
                  <a:srgbClr val="FFFFFF"/>
                </a:solidFill>
              </a:rPr>
              <a:t>Business</a:t>
            </a:r>
            <a:r>
              <a:rPr dirty="0" sz="4400" spc="-155">
                <a:solidFill>
                  <a:srgbClr val="FFFFFF"/>
                </a:solidFill>
              </a:rPr>
              <a:t> </a:t>
            </a:r>
            <a:r>
              <a:rPr dirty="0" sz="4400" spc="-10">
                <a:solidFill>
                  <a:srgbClr val="FFFFFF"/>
                </a:solidFill>
              </a:rPr>
              <a:t>Review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779214" y="4302125"/>
            <a:ext cx="438340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BCD1E9"/>
                </a:solidFill>
                <a:latin typeface="Arimo"/>
                <a:cs typeface="Arimo"/>
              </a:rPr>
              <a:t>Operations</a:t>
            </a:r>
            <a:r>
              <a:rPr dirty="0" sz="1800" spc="-5">
                <a:solidFill>
                  <a:srgbClr val="BCD1E9"/>
                </a:solidFill>
                <a:latin typeface="Arimo"/>
                <a:cs typeface="Arimo"/>
              </a:rPr>
              <a:t> </a:t>
            </a:r>
            <a:r>
              <a:rPr dirty="0" sz="1800">
                <a:solidFill>
                  <a:srgbClr val="BCD1E9"/>
                </a:solidFill>
                <a:latin typeface="Arimo"/>
                <a:cs typeface="Arimo"/>
              </a:rPr>
              <a:t>&amp; Growth Summary · July</a:t>
            </a:r>
            <a:r>
              <a:rPr dirty="0" sz="1800" spc="-5">
                <a:solidFill>
                  <a:srgbClr val="BCD1E9"/>
                </a:solidFill>
                <a:latin typeface="Arimo"/>
                <a:cs typeface="Arimo"/>
              </a:rPr>
              <a:t> </a:t>
            </a:r>
            <a:r>
              <a:rPr dirty="0" sz="1800" spc="-20">
                <a:solidFill>
                  <a:srgbClr val="BCD1E9"/>
                </a:solidFill>
                <a:latin typeface="Arimo"/>
                <a:cs typeface="Arimo"/>
              </a:rPr>
              <a:t>2026</a:t>
            </a:r>
            <a:endParaRPr sz="1800">
              <a:latin typeface="Arimo"/>
              <a:cs typeface="Arim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 txBox="1"/>
          <p:nvPr/>
        </p:nvSpPr>
        <p:spPr>
          <a:xfrm>
            <a:off x="779214" y="403256"/>
            <a:ext cx="1737360" cy="2235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300" spc="-10" b="1">
                <a:solidFill>
                  <a:srgbClr val="1C4E89"/>
                </a:solidFill>
                <a:latin typeface="Arimo"/>
                <a:cs typeface="Arimo"/>
              </a:rPr>
              <a:t>MERIDIAN</a:t>
            </a:r>
            <a:r>
              <a:rPr dirty="0" sz="1300" spc="-10" b="1">
                <a:solidFill>
                  <a:srgbClr val="E7823A"/>
                </a:solidFill>
                <a:latin typeface="Arimo"/>
                <a:cs typeface="Arimo"/>
              </a:rPr>
              <a:t>●</a:t>
            </a:r>
            <a:r>
              <a:rPr dirty="0" sz="1300" spc="-10" b="1">
                <a:solidFill>
                  <a:srgbClr val="1C4E89"/>
                </a:solidFill>
                <a:latin typeface="Arimo"/>
                <a:cs typeface="Arimo"/>
              </a:rPr>
              <a:t>FREIGHT</a:t>
            </a:r>
            <a:endParaRPr sz="1300">
              <a:latin typeface="Arimo"/>
              <a:cs typeface="Arimo"/>
            </a:endParaRPr>
          </a:p>
        </p:txBody>
      </p:sp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Quarter</a:t>
            </a:r>
            <a:r>
              <a:rPr dirty="0" spc="-50"/>
              <a:t> </a:t>
            </a:r>
            <a:r>
              <a:rPr dirty="0"/>
              <a:t>at</a:t>
            </a:r>
            <a:r>
              <a:rPr dirty="0" spc="-50"/>
              <a:t> </a:t>
            </a:r>
            <a:r>
              <a:rPr dirty="0"/>
              <a:t>a</a:t>
            </a:r>
            <a:r>
              <a:rPr dirty="0" spc="-50"/>
              <a:t> </a:t>
            </a:r>
            <a:r>
              <a:rPr dirty="0" spc="-10"/>
              <a:t>Glance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795337" y="1885949"/>
          <a:ext cx="10582275" cy="185356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00300"/>
                <a:gridCol w="304800"/>
                <a:gridCol w="1370329"/>
                <a:gridCol w="1030604"/>
                <a:gridCol w="295910"/>
                <a:gridCol w="2400935"/>
                <a:gridCol w="305434"/>
                <a:gridCol w="2400935"/>
              </a:tblGrid>
              <a:tr h="10413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1C4E8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1C4E8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1C4E8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1C4E8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1C4E89"/>
                    </a:solidFill>
                  </a:tcPr>
                </a:tc>
              </a:tr>
              <a:tr h="751205">
                <a:tc>
                  <a:txBody>
                    <a:bodyPr/>
                    <a:lstStyle/>
                    <a:p>
                      <a:pPr marL="221615">
                        <a:lnSpc>
                          <a:spcPts val="2875"/>
                        </a:lnSpc>
                        <a:spcBef>
                          <a:spcPts val="1425"/>
                        </a:spcBef>
                      </a:pPr>
                      <a:r>
                        <a:rPr dirty="0" sz="2400" spc="-10" b="1">
                          <a:solidFill>
                            <a:srgbClr val="17253B"/>
                          </a:solidFill>
                          <a:latin typeface="Arimo"/>
                          <a:cs typeface="Arimo"/>
                        </a:rPr>
                        <a:t>$12.4M</a:t>
                      </a:r>
                      <a:endParaRPr sz="2400">
                        <a:latin typeface="Arimo"/>
                        <a:cs typeface="Arimo"/>
                      </a:endParaRPr>
                    </a:p>
                    <a:p>
                      <a:pPr marL="221615">
                        <a:lnSpc>
                          <a:spcPts val="1320"/>
                        </a:lnSpc>
                      </a:pPr>
                      <a:r>
                        <a:rPr dirty="0" sz="1100" b="1">
                          <a:solidFill>
                            <a:srgbClr val="1D8A59"/>
                          </a:solidFill>
                          <a:latin typeface="Arimo"/>
                          <a:cs typeface="Arimo"/>
                        </a:rPr>
                        <a:t>+8.2%</a:t>
                      </a:r>
                      <a:r>
                        <a:rPr dirty="0" sz="1100" spc="-35" b="1">
                          <a:solidFill>
                            <a:srgbClr val="1D8A59"/>
                          </a:solidFill>
                          <a:latin typeface="Arimo"/>
                          <a:cs typeface="Arimo"/>
                        </a:rPr>
                        <a:t> </a:t>
                      </a:r>
                      <a:r>
                        <a:rPr dirty="0" sz="1100" spc="-25" b="1">
                          <a:solidFill>
                            <a:srgbClr val="1D8A59"/>
                          </a:solidFill>
                          <a:latin typeface="Arimo"/>
                          <a:cs typeface="Arimo"/>
                        </a:rPr>
                        <a:t>QoQ</a:t>
                      </a:r>
                      <a:endParaRPr sz="1100">
                        <a:latin typeface="Arimo"/>
                        <a:cs typeface="Arimo"/>
                      </a:endParaRPr>
                    </a:p>
                  </a:txBody>
                  <a:tcPr marL="0" marR="0" marB="0" marT="1809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216535">
                        <a:lnSpc>
                          <a:spcPts val="2875"/>
                        </a:lnSpc>
                        <a:spcBef>
                          <a:spcPts val="1425"/>
                        </a:spcBef>
                      </a:pPr>
                      <a:r>
                        <a:rPr dirty="0" sz="2400" spc="-10" b="1">
                          <a:solidFill>
                            <a:srgbClr val="17253B"/>
                          </a:solidFill>
                          <a:latin typeface="Arimo"/>
                          <a:cs typeface="Arimo"/>
                        </a:rPr>
                        <a:t>96.2%</a:t>
                      </a:r>
                      <a:endParaRPr sz="2400">
                        <a:latin typeface="Arimo"/>
                        <a:cs typeface="Arimo"/>
                      </a:endParaRPr>
                    </a:p>
                    <a:p>
                      <a:pPr marL="216535">
                        <a:lnSpc>
                          <a:spcPts val="1320"/>
                        </a:lnSpc>
                      </a:pPr>
                      <a:r>
                        <a:rPr dirty="0" sz="1100" b="1">
                          <a:solidFill>
                            <a:srgbClr val="1D8A59"/>
                          </a:solidFill>
                          <a:latin typeface="Arimo"/>
                          <a:cs typeface="Arimo"/>
                        </a:rPr>
                        <a:t>+1.1</a:t>
                      </a:r>
                      <a:r>
                        <a:rPr dirty="0" sz="1100" spc="-30" b="1">
                          <a:solidFill>
                            <a:srgbClr val="1D8A59"/>
                          </a:solidFill>
                          <a:latin typeface="Arimo"/>
                          <a:cs typeface="Arimo"/>
                        </a:rPr>
                        <a:t> </a:t>
                      </a:r>
                      <a:r>
                        <a:rPr dirty="0" sz="1100" spc="-25" b="1">
                          <a:solidFill>
                            <a:srgbClr val="1D8A59"/>
                          </a:solidFill>
                          <a:latin typeface="Arimo"/>
                          <a:cs typeface="Arimo"/>
                        </a:rPr>
                        <a:t>pts</a:t>
                      </a:r>
                      <a:endParaRPr sz="1100">
                        <a:latin typeface="Arimo"/>
                        <a:cs typeface="Arimo"/>
                      </a:endParaRPr>
                    </a:p>
                  </a:txBody>
                  <a:tcPr marL="0" marR="0" marB="0" marT="1809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220979">
                        <a:lnSpc>
                          <a:spcPts val="2875"/>
                        </a:lnSpc>
                        <a:spcBef>
                          <a:spcPts val="1425"/>
                        </a:spcBef>
                      </a:pPr>
                      <a:r>
                        <a:rPr dirty="0" sz="2400" spc="-25" b="1">
                          <a:solidFill>
                            <a:srgbClr val="17253B"/>
                          </a:solidFill>
                          <a:latin typeface="Arimo"/>
                          <a:cs typeface="Arimo"/>
                        </a:rPr>
                        <a:t>87%</a:t>
                      </a:r>
                      <a:endParaRPr sz="2400">
                        <a:latin typeface="Arimo"/>
                        <a:cs typeface="Arimo"/>
                      </a:endParaRPr>
                    </a:p>
                    <a:p>
                      <a:pPr marL="220979">
                        <a:lnSpc>
                          <a:spcPts val="1320"/>
                        </a:lnSpc>
                      </a:pPr>
                      <a:r>
                        <a:rPr dirty="0" sz="1100" b="1">
                          <a:solidFill>
                            <a:srgbClr val="1D8A59"/>
                          </a:solidFill>
                          <a:latin typeface="Arimo"/>
                          <a:cs typeface="Arimo"/>
                        </a:rPr>
                        <a:t>+3</a:t>
                      </a:r>
                      <a:r>
                        <a:rPr dirty="0" sz="1100" spc="-20" b="1">
                          <a:solidFill>
                            <a:srgbClr val="1D8A59"/>
                          </a:solidFill>
                          <a:latin typeface="Arimo"/>
                          <a:cs typeface="Arimo"/>
                        </a:rPr>
                        <a:t> </a:t>
                      </a:r>
                      <a:r>
                        <a:rPr dirty="0" sz="1100" spc="-25" b="1">
                          <a:solidFill>
                            <a:srgbClr val="1D8A59"/>
                          </a:solidFill>
                          <a:latin typeface="Arimo"/>
                          <a:cs typeface="Arimo"/>
                        </a:rPr>
                        <a:t>pts</a:t>
                      </a:r>
                      <a:endParaRPr sz="1100">
                        <a:latin typeface="Arimo"/>
                        <a:cs typeface="Arimo"/>
                      </a:endParaRPr>
                    </a:p>
                  </a:txBody>
                  <a:tcPr marL="0" marR="0" marB="0" marT="1809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215900">
                        <a:lnSpc>
                          <a:spcPts val="2875"/>
                        </a:lnSpc>
                        <a:spcBef>
                          <a:spcPts val="1425"/>
                        </a:spcBef>
                      </a:pPr>
                      <a:r>
                        <a:rPr dirty="0" sz="2400" spc="-25" b="1">
                          <a:solidFill>
                            <a:srgbClr val="17253B"/>
                          </a:solidFill>
                          <a:latin typeface="Arimo"/>
                          <a:cs typeface="Arimo"/>
                        </a:rPr>
                        <a:t>61</a:t>
                      </a:r>
                      <a:endParaRPr sz="2400">
                        <a:latin typeface="Arimo"/>
                        <a:cs typeface="Arimo"/>
                      </a:endParaRPr>
                    </a:p>
                    <a:p>
                      <a:pPr marL="215900">
                        <a:lnSpc>
                          <a:spcPts val="1320"/>
                        </a:lnSpc>
                      </a:pPr>
                      <a:r>
                        <a:rPr dirty="0" sz="1100" spc="-10" b="1">
                          <a:solidFill>
                            <a:srgbClr val="BF382A"/>
                          </a:solidFill>
                          <a:latin typeface="Arimo"/>
                          <a:cs typeface="Arimo"/>
                        </a:rPr>
                        <a:t>-</a:t>
                      </a:r>
                      <a:r>
                        <a:rPr dirty="0" sz="1100" b="1">
                          <a:solidFill>
                            <a:srgbClr val="BF382A"/>
                          </a:solidFill>
                          <a:latin typeface="Arimo"/>
                          <a:cs typeface="Arimo"/>
                        </a:rPr>
                        <a:t>2</a:t>
                      </a:r>
                      <a:r>
                        <a:rPr dirty="0" sz="1100" spc="-5" b="1">
                          <a:solidFill>
                            <a:srgbClr val="BF382A"/>
                          </a:solidFill>
                          <a:latin typeface="Arimo"/>
                          <a:cs typeface="Arimo"/>
                        </a:rPr>
                        <a:t> </a:t>
                      </a:r>
                      <a:r>
                        <a:rPr dirty="0" sz="1100" spc="-25" b="1">
                          <a:solidFill>
                            <a:srgbClr val="BF382A"/>
                          </a:solidFill>
                          <a:latin typeface="Arimo"/>
                          <a:cs typeface="Arimo"/>
                        </a:rPr>
                        <a:t>pts</a:t>
                      </a:r>
                      <a:endParaRPr sz="1100">
                        <a:latin typeface="Arimo"/>
                        <a:cs typeface="Arimo"/>
                      </a:endParaRPr>
                    </a:p>
                  </a:txBody>
                  <a:tcPr marL="0" marR="0" marB="0" marT="180975"/>
                </a:tc>
              </a:tr>
              <a:tr h="414655">
                <a:tc>
                  <a:txBody>
                    <a:bodyPr/>
                    <a:lstStyle/>
                    <a:p>
                      <a:pPr marL="221615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dirty="0" sz="1100" spc="-10">
                          <a:solidFill>
                            <a:srgbClr val="5C6A7D"/>
                          </a:solidFill>
                          <a:latin typeface="Arimo"/>
                          <a:cs typeface="Arimo"/>
                        </a:rPr>
                        <a:t>Revenue</a:t>
                      </a:r>
                      <a:endParaRPr sz="1100">
                        <a:latin typeface="Arimo"/>
                        <a:cs typeface="Arimo"/>
                      </a:endParaRPr>
                    </a:p>
                  </a:txBody>
                  <a:tcPr marL="0" marR="0" marB="0" marT="22860">
                    <a:lnB w="9525">
                      <a:solidFill>
                        <a:srgbClr val="D8DE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216535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dirty="0" sz="1100" spc="-10">
                          <a:solidFill>
                            <a:srgbClr val="5C6A7D"/>
                          </a:solidFill>
                          <a:latin typeface="Arimo"/>
                          <a:cs typeface="Arimo"/>
                        </a:rPr>
                        <a:t>On-</a:t>
                      </a:r>
                      <a:r>
                        <a:rPr dirty="0" sz="1100">
                          <a:solidFill>
                            <a:srgbClr val="5C6A7D"/>
                          </a:solidFill>
                          <a:latin typeface="Arimo"/>
                          <a:cs typeface="Arimo"/>
                        </a:rPr>
                        <a:t>time</a:t>
                      </a:r>
                      <a:r>
                        <a:rPr dirty="0" sz="1100" spc="-20">
                          <a:solidFill>
                            <a:srgbClr val="5C6A7D"/>
                          </a:solidFill>
                          <a:latin typeface="Arimo"/>
                          <a:cs typeface="Arimo"/>
                        </a:rPr>
                        <a:t> </a:t>
                      </a:r>
                      <a:r>
                        <a:rPr dirty="0" sz="1100" spc="-10">
                          <a:solidFill>
                            <a:srgbClr val="5C6A7D"/>
                          </a:solidFill>
                          <a:latin typeface="Arimo"/>
                          <a:cs typeface="Arimo"/>
                        </a:rPr>
                        <a:t>delivery</a:t>
                      </a:r>
                      <a:endParaRPr sz="1100">
                        <a:latin typeface="Arimo"/>
                        <a:cs typeface="Arimo"/>
                      </a:endParaRPr>
                    </a:p>
                  </a:txBody>
                  <a:tcPr marL="0" marR="0" marB="0" marT="22860">
                    <a:lnB w="9525">
                      <a:solidFill>
                        <a:srgbClr val="D8DE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B w="9525">
                      <a:solidFill>
                        <a:srgbClr val="D8DE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220979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dirty="0" sz="1100">
                          <a:solidFill>
                            <a:srgbClr val="5C6A7D"/>
                          </a:solidFill>
                          <a:latin typeface="Arimo"/>
                          <a:cs typeface="Arimo"/>
                        </a:rPr>
                        <a:t>Fleet</a:t>
                      </a:r>
                      <a:r>
                        <a:rPr dirty="0" sz="1100" spc="-50">
                          <a:solidFill>
                            <a:srgbClr val="5C6A7D"/>
                          </a:solidFill>
                          <a:latin typeface="Arimo"/>
                          <a:cs typeface="Arimo"/>
                        </a:rPr>
                        <a:t> </a:t>
                      </a:r>
                      <a:r>
                        <a:rPr dirty="0" sz="1100" spc="-10">
                          <a:solidFill>
                            <a:srgbClr val="5C6A7D"/>
                          </a:solidFill>
                          <a:latin typeface="Arimo"/>
                          <a:cs typeface="Arimo"/>
                        </a:rPr>
                        <a:t>utilization</a:t>
                      </a:r>
                      <a:endParaRPr sz="1100">
                        <a:latin typeface="Arimo"/>
                        <a:cs typeface="Arimo"/>
                      </a:endParaRPr>
                    </a:p>
                  </a:txBody>
                  <a:tcPr marL="0" marR="0" marB="0" marT="22860">
                    <a:lnB w="9525">
                      <a:solidFill>
                        <a:srgbClr val="D8DE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215900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dirty="0" sz="1100">
                          <a:solidFill>
                            <a:srgbClr val="5C6A7D"/>
                          </a:solidFill>
                          <a:latin typeface="Arimo"/>
                          <a:cs typeface="Arimo"/>
                        </a:rPr>
                        <a:t>Customer</a:t>
                      </a:r>
                      <a:r>
                        <a:rPr dirty="0" sz="1100" spc="-60">
                          <a:solidFill>
                            <a:srgbClr val="5C6A7D"/>
                          </a:solidFill>
                          <a:latin typeface="Arimo"/>
                          <a:cs typeface="Arimo"/>
                        </a:rPr>
                        <a:t> </a:t>
                      </a:r>
                      <a:r>
                        <a:rPr dirty="0" sz="1100" spc="-25">
                          <a:solidFill>
                            <a:srgbClr val="5C6A7D"/>
                          </a:solidFill>
                          <a:latin typeface="Arimo"/>
                          <a:cs typeface="Arimo"/>
                        </a:rPr>
                        <a:t>NPS</a:t>
                      </a:r>
                      <a:endParaRPr sz="1100">
                        <a:latin typeface="Arimo"/>
                        <a:cs typeface="Arimo"/>
                      </a:endParaRPr>
                    </a:p>
                  </a:txBody>
                  <a:tcPr marL="0" marR="0" marB="0" marT="22860">
                    <a:lnB w="9525">
                      <a:solidFill>
                        <a:srgbClr val="D8DEE7"/>
                      </a:solidFill>
                      <a:prstDash val="solid"/>
                    </a:lnB>
                  </a:tcPr>
                </a:tc>
              </a:tr>
              <a:tr h="5835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9525">
                      <a:solidFill>
                        <a:srgbClr val="D8DEE7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9525">
                      <a:solidFill>
                        <a:srgbClr val="D8DEE7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8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36525">
                        <a:lnSpc>
                          <a:spcPts val="1110"/>
                        </a:lnSpc>
                      </a:pPr>
                      <a:r>
                        <a:rPr dirty="0" sz="1000" spc="-10" b="1">
                          <a:solidFill>
                            <a:srgbClr val="17253B"/>
                          </a:solidFill>
                          <a:latin typeface="Arimo"/>
                          <a:cs typeface="Arimo"/>
                        </a:rPr>
                        <a:t>$12.4M</a:t>
                      </a:r>
                      <a:endParaRPr sz="1000">
                        <a:latin typeface="Arimo"/>
                        <a:cs typeface="Arimo"/>
                      </a:endParaRPr>
                    </a:p>
                  </a:txBody>
                  <a:tcPr marL="0" marR="0" marB="0" marT="0">
                    <a:lnT w="9525">
                      <a:solidFill>
                        <a:srgbClr val="D8DEE7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9525">
                      <a:solidFill>
                        <a:srgbClr val="D8DEE7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9525">
                      <a:solidFill>
                        <a:srgbClr val="D8DEE7"/>
                      </a:solidFill>
                      <a:prstDash val="solid"/>
                    </a:lnT>
                  </a:tcPr>
                </a:tc>
              </a:tr>
            </a:tbl>
          </a:graphicData>
        </a:graphic>
      </p:graphicFrame>
      <p:sp>
        <p:nvSpPr>
          <p:cNvPr id="5" name="object 5"/>
          <p:cNvSpPr/>
          <p:nvPr/>
        </p:nvSpPr>
        <p:spPr>
          <a:xfrm>
            <a:off x="790574" y="1885949"/>
            <a:ext cx="9525" cy="1276350"/>
          </a:xfrm>
          <a:custGeom>
            <a:avLst/>
            <a:gdLst/>
            <a:ahLst/>
            <a:cxnLst/>
            <a:rect l="l" t="t" r="r" b="b"/>
            <a:pathLst>
              <a:path w="9525" h="1276350">
                <a:moveTo>
                  <a:pt x="9524" y="1276349"/>
                </a:moveTo>
                <a:lnTo>
                  <a:pt x="0" y="1276349"/>
                </a:lnTo>
                <a:lnTo>
                  <a:pt x="0" y="0"/>
                </a:lnTo>
                <a:lnTo>
                  <a:pt x="9524" y="104774"/>
                </a:lnTo>
                <a:lnTo>
                  <a:pt x="9524" y="1276349"/>
                </a:lnTo>
                <a:close/>
              </a:path>
            </a:pathLst>
          </a:custGeom>
          <a:solidFill>
            <a:srgbClr val="D8DEE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3190874" y="1885949"/>
            <a:ext cx="9525" cy="1276350"/>
          </a:xfrm>
          <a:custGeom>
            <a:avLst/>
            <a:gdLst/>
            <a:ahLst/>
            <a:cxnLst/>
            <a:rect l="l" t="t" r="r" b="b"/>
            <a:pathLst>
              <a:path w="9525" h="1276350">
                <a:moveTo>
                  <a:pt x="9524" y="1276349"/>
                </a:moveTo>
                <a:lnTo>
                  <a:pt x="0" y="1276349"/>
                </a:lnTo>
                <a:lnTo>
                  <a:pt x="0" y="104774"/>
                </a:lnTo>
                <a:lnTo>
                  <a:pt x="9524" y="0"/>
                </a:lnTo>
                <a:lnTo>
                  <a:pt x="9524" y="1276349"/>
                </a:lnTo>
                <a:close/>
              </a:path>
            </a:pathLst>
          </a:custGeom>
          <a:solidFill>
            <a:srgbClr val="D8DEE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495674" y="1885949"/>
            <a:ext cx="9525" cy="1276350"/>
          </a:xfrm>
          <a:custGeom>
            <a:avLst/>
            <a:gdLst/>
            <a:ahLst/>
            <a:cxnLst/>
            <a:rect l="l" t="t" r="r" b="b"/>
            <a:pathLst>
              <a:path w="9525" h="1276350">
                <a:moveTo>
                  <a:pt x="9524" y="1276349"/>
                </a:moveTo>
                <a:lnTo>
                  <a:pt x="0" y="1276349"/>
                </a:lnTo>
                <a:lnTo>
                  <a:pt x="0" y="0"/>
                </a:lnTo>
                <a:lnTo>
                  <a:pt x="9524" y="104774"/>
                </a:lnTo>
                <a:lnTo>
                  <a:pt x="9524" y="1276349"/>
                </a:lnTo>
                <a:close/>
              </a:path>
            </a:pathLst>
          </a:custGeom>
          <a:solidFill>
            <a:srgbClr val="D8DEE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895974" y="1885949"/>
            <a:ext cx="9525" cy="1276350"/>
          </a:xfrm>
          <a:custGeom>
            <a:avLst/>
            <a:gdLst/>
            <a:ahLst/>
            <a:cxnLst/>
            <a:rect l="l" t="t" r="r" b="b"/>
            <a:pathLst>
              <a:path w="9525" h="1276350">
                <a:moveTo>
                  <a:pt x="9524" y="1276349"/>
                </a:moveTo>
                <a:lnTo>
                  <a:pt x="0" y="1276349"/>
                </a:lnTo>
                <a:lnTo>
                  <a:pt x="0" y="104774"/>
                </a:lnTo>
                <a:lnTo>
                  <a:pt x="9524" y="0"/>
                </a:lnTo>
                <a:lnTo>
                  <a:pt x="9524" y="1276349"/>
                </a:lnTo>
                <a:close/>
              </a:path>
            </a:pathLst>
          </a:custGeom>
          <a:solidFill>
            <a:srgbClr val="D8DEE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6191249" y="1885949"/>
            <a:ext cx="9525" cy="1276350"/>
          </a:xfrm>
          <a:custGeom>
            <a:avLst/>
            <a:gdLst/>
            <a:ahLst/>
            <a:cxnLst/>
            <a:rect l="l" t="t" r="r" b="b"/>
            <a:pathLst>
              <a:path w="9525" h="1276350">
                <a:moveTo>
                  <a:pt x="9524" y="1276349"/>
                </a:moveTo>
                <a:lnTo>
                  <a:pt x="0" y="1276349"/>
                </a:lnTo>
                <a:lnTo>
                  <a:pt x="0" y="0"/>
                </a:lnTo>
                <a:lnTo>
                  <a:pt x="9524" y="104774"/>
                </a:lnTo>
                <a:lnTo>
                  <a:pt x="9524" y="1276349"/>
                </a:lnTo>
                <a:close/>
              </a:path>
            </a:pathLst>
          </a:custGeom>
          <a:solidFill>
            <a:srgbClr val="D8DEE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8591549" y="1885949"/>
            <a:ext cx="9525" cy="1276350"/>
          </a:xfrm>
          <a:custGeom>
            <a:avLst/>
            <a:gdLst/>
            <a:ahLst/>
            <a:cxnLst/>
            <a:rect l="l" t="t" r="r" b="b"/>
            <a:pathLst>
              <a:path w="9525" h="1276350">
                <a:moveTo>
                  <a:pt x="9524" y="1276349"/>
                </a:moveTo>
                <a:lnTo>
                  <a:pt x="0" y="1276349"/>
                </a:lnTo>
                <a:lnTo>
                  <a:pt x="0" y="104774"/>
                </a:lnTo>
                <a:lnTo>
                  <a:pt x="9524" y="0"/>
                </a:lnTo>
                <a:lnTo>
                  <a:pt x="9524" y="1276349"/>
                </a:lnTo>
                <a:close/>
              </a:path>
            </a:pathLst>
          </a:custGeom>
          <a:solidFill>
            <a:srgbClr val="D8DEE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8896349" y="1885949"/>
            <a:ext cx="9525" cy="1276350"/>
          </a:xfrm>
          <a:custGeom>
            <a:avLst/>
            <a:gdLst/>
            <a:ahLst/>
            <a:cxnLst/>
            <a:rect l="l" t="t" r="r" b="b"/>
            <a:pathLst>
              <a:path w="9525" h="1276350">
                <a:moveTo>
                  <a:pt x="9524" y="1276349"/>
                </a:moveTo>
                <a:lnTo>
                  <a:pt x="0" y="1276349"/>
                </a:lnTo>
                <a:lnTo>
                  <a:pt x="0" y="0"/>
                </a:lnTo>
                <a:lnTo>
                  <a:pt x="9524" y="104774"/>
                </a:lnTo>
                <a:lnTo>
                  <a:pt x="9524" y="1276349"/>
                </a:lnTo>
                <a:close/>
              </a:path>
            </a:pathLst>
          </a:custGeom>
          <a:solidFill>
            <a:srgbClr val="D8DEE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1296649" y="1885949"/>
            <a:ext cx="9525" cy="1276350"/>
          </a:xfrm>
          <a:custGeom>
            <a:avLst/>
            <a:gdLst/>
            <a:ahLst/>
            <a:cxnLst/>
            <a:rect l="l" t="t" r="r" b="b"/>
            <a:pathLst>
              <a:path w="9525" h="1276350">
                <a:moveTo>
                  <a:pt x="9524" y="1276349"/>
                </a:moveTo>
                <a:lnTo>
                  <a:pt x="0" y="1276349"/>
                </a:lnTo>
                <a:lnTo>
                  <a:pt x="0" y="104774"/>
                </a:lnTo>
                <a:lnTo>
                  <a:pt x="9524" y="0"/>
                </a:lnTo>
                <a:lnTo>
                  <a:pt x="9524" y="1276349"/>
                </a:lnTo>
                <a:close/>
              </a:path>
            </a:pathLst>
          </a:custGeom>
          <a:solidFill>
            <a:srgbClr val="D8DEE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 txBox="1"/>
          <p:nvPr/>
        </p:nvSpPr>
        <p:spPr>
          <a:xfrm>
            <a:off x="3702496" y="3765581"/>
            <a:ext cx="441959" cy="177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spc="-10" b="1">
                <a:solidFill>
                  <a:srgbClr val="17253B"/>
                </a:solidFill>
                <a:latin typeface="Arimo"/>
                <a:cs typeface="Arimo"/>
              </a:rPr>
              <a:t>$11.5M</a:t>
            </a:r>
            <a:endParaRPr sz="1000">
              <a:latin typeface="Arimo"/>
              <a:cs typeface="Arimo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403077" y="3879881"/>
            <a:ext cx="448945" cy="177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spc="-10" b="1">
                <a:solidFill>
                  <a:srgbClr val="17253B"/>
                </a:solidFill>
                <a:latin typeface="Arimo"/>
                <a:cs typeface="Arimo"/>
              </a:rPr>
              <a:t>$10.9M</a:t>
            </a:r>
            <a:endParaRPr sz="1000">
              <a:latin typeface="Arimo"/>
              <a:cs typeface="Arimo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107231" y="3984656"/>
            <a:ext cx="448945" cy="177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spc="-10" b="1">
                <a:solidFill>
                  <a:srgbClr val="17253B"/>
                </a:solidFill>
                <a:latin typeface="Arimo"/>
                <a:cs typeface="Arimo"/>
              </a:rPr>
              <a:t>$10.2M</a:t>
            </a:r>
            <a:endParaRPr sz="1000">
              <a:latin typeface="Arimo"/>
              <a:cs typeface="Arimo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866774" y="4305299"/>
            <a:ext cx="933450" cy="1152525"/>
          </a:xfrm>
          <a:custGeom>
            <a:avLst/>
            <a:gdLst/>
            <a:ahLst/>
            <a:cxnLst/>
            <a:rect l="l" t="t" r="r" b="b"/>
            <a:pathLst>
              <a:path w="933450" h="1152525">
                <a:moveTo>
                  <a:pt x="933449" y="1152524"/>
                </a:moveTo>
                <a:lnTo>
                  <a:pt x="0" y="1152524"/>
                </a:lnTo>
                <a:lnTo>
                  <a:pt x="0" y="0"/>
                </a:lnTo>
                <a:lnTo>
                  <a:pt x="933449" y="0"/>
                </a:lnTo>
                <a:lnTo>
                  <a:pt x="933449" y="1152524"/>
                </a:lnTo>
                <a:close/>
              </a:path>
            </a:pathLst>
          </a:custGeom>
          <a:solidFill>
            <a:srgbClr val="7EA7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2162174" y="4190999"/>
            <a:ext cx="933450" cy="1266825"/>
          </a:xfrm>
          <a:custGeom>
            <a:avLst/>
            <a:gdLst/>
            <a:ahLst/>
            <a:cxnLst/>
            <a:rect l="l" t="t" r="r" b="b"/>
            <a:pathLst>
              <a:path w="933450" h="1266825">
                <a:moveTo>
                  <a:pt x="933449" y="1266824"/>
                </a:moveTo>
                <a:lnTo>
                  <a:pt x="0" y="1266824"/>
                </a:lnTo>
                <a:lnTo>
                  <a:pt x="0" y="0"/>
                </a:lnTo>
                <a:lnTo>
                  <a:pt x="933449" y="0"/>
                </a:lnTo>
                <a:lnTo>
                  <a:pt x="933449" y="1266824"/>
                </a:lnTo>
                <a:close/>
              </a:path>
            </a:pathLst>
          </a:custGeom>
          <a:solidFill>
            <a:srgbClr val="7EA7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3457574" y="4076699"/>
            <a:ext cx="933450" cy="1381125"/>
          </a:xfrm>
          <a:custGeom>
            <a:avLst/>
            <a:gdLst/>
            <a:ahLst/>
            <a:cxnLst/>
            <a:rect l="l" t="t" r="r" b="b"/>
            <a:pathLst>
              <a:path w="933450" h="1381125">
                <a:moveTo>
                  <a:pt x="933449" y="1381124"/>
                </a:moveTo>
                <a:lnTo>
                  <a:pt x="0" y="1381124"/>
                </a:lnTo>
                <a:lnTo>
                  <a:pt x="0" y="0"/>
                </a:lnTo>
                <a:lnTo>
                  <a:pt x="933449" y="0"/>
                </a:lnTo>
                <a:lnTo>
                  <a:pt x="933449" y="1381124"/>
                </a:lnTo>
                <a:close/>
              </a:path>
            </a:pathLst>
          </a:custGeom>
          <a:solidFill>
            <a:srgbClr val="7EA7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4752974" y="3886199"/>
            <a:ext cx="933450" cy="1571625"/>
          </a:xfrm>
          <a:custGeom>
            <a:avLst/>
            <a:gdLst/>
            <a:ahLst/>
            <a:cxnLst/>
            <a:rect l="l" t="t" r="r" b="b"/>
            <a:pathLst>
              <a:path w="933450" h="1571625">
                <a:moveTo>
                  <a:pt x="933449" y="1571624"/>
                </a:moveTo>
                <a:lnTo>
                  <a:pt x="0" y="1571624"/>
                </a:lnTo>
                <a:lnTo>
                  <a:pt x="0" y="0"/>
                </a:lnTo>
                <a:lnTo>
                  <a:pt x="933449" y="0"/>
                </a:lnTo>
                <a:lnTo>
                  <a:pt x="933449" y="1571624"/>
                </a:lnTo>
                <a:close/>
              </a:path>
            </a:pathLst>
          </a:custGeom>
          <a:solidFill>
            <a:srgbClr val="1C4E8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/>
          <p:nvPr/>
        </p:nvSpPr>
        <p:spPr>
          <a:xfrm>
            <a:off x="1146075" y="5584856"/>
            <a:ext cx="371475" cy="177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solidFill>
                  <a:srgbClr val="5C6A7D"/>
                </a:solidFill>
                <a:latin typeface="Arimo"/>
                <a:cs typeface="Arimo"/>
              </a:rPr>
              <a:t>Q3</a:t>
            </a:r>
            <a:r>
              <a:rPr dirty="0" sz="1000" spc="-5">
                <a:solidFill>
                  <a:srgbClr val="5C6A7D"/>
                </a:solidFill>
                <a:latin typeface="Arimo"/>
                <a:cs typeface="Arimo"/>
              </a:rPr>
              <a:t> </a:t>
            </a:r>
            <a:r>
              <a:rPr dirty="0" sz="1000" spc="-25">
                <a:solidFill>
                  <a:srgbClr val="5C6A7D"/>
                </a:solidFill>
                <a:latin typeface="Arimo"/>
                <a:cs typeface="Arimo"/>
              </a:rPr>
              <a:t>25</a:t>
            </a:r>
            <a:endParaRPr sz="1000">
              <a:latin typeface="Arimo"/>
              <a:cs typeface="Arimo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441922" y="5584856"/>
            <a:ext cx="371475" cy="177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solidFill>
                  <a:srgbClr val="5C6A7D"/>
                </a:solidFill>
                <a:latin typeface="Arimo"/>
                <a:cs typeface="Arimo"/>
              </a:rPr>
              <a:t>Q4</a:t>
            </a:r>
            <a:r>
              <a:rPr dirty="0" sz="1000" spc="-5">
                <a:solidFill>
                  <a:srgbClr val="5C6A7D"/>
                </a:solidFill>
                <a:latin typeface="Arimo"/>
                <a:cs typeface="Arimo"/>
              </a:rPr>
              <a:t> </a:t>
            </a:r>
            <a:r>
              <a:rPr dirty="0" sz="1000" spc="-25">
                <a:solidFill>
                  <a:srgbClr val="5C6A7D"/>
                </a:solidFill>
                <a:latin typeface="Arimo"/>
                <a:cs typeface="Arimo"/>
              </a:rPr>
              <a:t>25</a:t>
            </a:r>
            <a:endParaRPr sz="1000">
              <a:latin typeface="Arimo"/>
              <a:cs typeface="Arimo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737768" y="5584856"/>
            <a:ext cx="371475" cy="177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solidFill>
                  <a:srgbClr val="5C6A7D"/>
                </a:solidFill>
                <a:latin typeface="Arimo"/>
                <a:cs typeface="Arimo"/>
              </a:rPr>
              <a:t>Q1</a:t>
            </a:r>
            <a:r>
              <a:rPr dirty="0" sz="1000" spc="-5">
                <a:solidFill>
                  <a:srgbClr val="5C6A7D"/>
                </a:solidFill>
                <a:latin typeface="Arimo"/>
                <a:cs typeface="Arimo"/>
              </a:rPr>
              <a:t> </a:t>
            </a:r>
            <a:r>
              <a:rPr dirty="0" sz="1000" spc="-25">
                <a:solidFill>
                  <a:srgbClr val="5C6A7D"/>
                </a:solidFill>
                <a:latin typeface="Arimo"/>
                <a:cs typeface="Arimo"/>
              </a:rPr>
              <a:t>26</a:t>
            </a:r>
            <a:endParaRPr sz="1000">
              <a:latin typeface="Arimo"/>
              <a:cs typeface="Arimo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033615" y="5584856"/>
            <a:ext cx="371475" cy="177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solidFill>
                  <a:srgbClr val="5C6A7D"/>
                </a:solidFill>
                <a:latin typeface="Arimo"/>
                <a:cs typeface="Arimo"/>
              </a:rPr>
              <a:t>Q2</a:t>
            </a:r>
            <a:r>
              <a:rPr dirty="0" sz="1000" spc="-5">
                <a:solidFill>
                  <a:srgbClr val="5C6A7D"/>
                </a:solidFill>
                <a:latin typeface="Arimo"/>
                <a:cs typeface="Arimo"/>
              </a:rPr>
              <a:t> </a:t>
            </a:r>
            <a:r>
              <a:rPr dirty="0" sz="1000" spc="-25">
                <a:solidFill>
                  <a:srgbClr val="5C6A7D"/>
                </a:solidFill>
                <a:latin typeface="Arimo"/>
                <a:cs typeface="Arimo"/>
              </a:rPr>
              <a:t>26</a:t>
            </a:r>
            <a:endParaRPr sz="1000">
              <a:latin typeface="Arimo"/>
              <a:cs typeface="Arimo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790574" y="6219824"/>
            <a:ext cx="10515600" cy="9525"/>
          </a:xfrm>
          <a:custGeom>
            <a:avLst/>
            <a:gdLst/>
            <a:ahLst/>
            <a:cxnLst/>
            <a:rect l="l" t="t" r="r" b="b"/>
            <a:pathLst>
              <a:path w="10515600" h="9525">
                <a:moveTo>
                  <a:pt x="10515599" y="9524"/>
                </a:moveTo>
                <a:lnTo>
                  <a:pt x="0" y="9524"/>
                </a:lnTo>
                <a:lnTo>
                  <a:pt x="0" y="0"/>
                </a:lnTo>
                <a:lnTo>
                  <a:pt x="10515599" y="0"/>
                </a:lnTo>
                <a:lnTo>
                  <a:pt x="10515599" y="9524"/>
                </a:lnTo>
                <a:close/>
              </a:path>
            </a:pathLst>
          </a:custGeom>
          <a:solidFill>
            <a:srgbClr val="D8DEE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63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5"/>
              </a:spcBef>
            </a:pPr>
            <a:fld id="{81D60167-4931-47E6-BA6A-407CBD079E47}" type="slidenum">
              <a:rPr dirty="0" spc="-50"/>
              <a:t>2</a:t>
            </a:fld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779214" y="403256"/>
            <a:ext cx="1737360" cy="2235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300" spc="-10" b="1">
                <a:solidFill>
                  <a:srgbClr val="1C4E89"/>
                </a:solidFill>
                <a:latin typeface="Arimo"/>
                <a:cs typeface="Arimo"/>
              </a:rPr>
              <a:t>MERIDIAN</a:t>
            </a:r>
            <a:r>
              <a:rPr dirty="0" sz="1300" spc="-10" b="1">
                <a:solidFill>
                  <a:srgbClr val="E7823A"/>
                </a:solidFill>
                <a:latin typeface="Arimo"/>
                <a:cs typeface="Arimo"/>
              </a:rPr>
              <a:t>●</a:t>
            </a:r>
            <a:r>
              <a:rPr dirty="0" sz="1300" spc="-10" b="1">
                <a:solidFill>
                  <a:srgbClr val="1C4E89"/>
                </a:solidFill>
                <a:latin typeface="Arimo"/>
                <a:cs typeface="Arimo"/>
              </a:rPr>
              <a:t>FREIGHT</a:t>
            </a:r>
            <a:endParaRPr sz="1300">
              <a:latin typeface="Arimo"/>
              <a:cs typeface="Arimo"/>
            </a:endParaRPr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Regional</a:t>
            </a:r>
            <a:r>
              <a:rPr dirty="0" spc="-85"/>
              <a:t> </a:t>
            </a:r>
            <a:r>
              <a:rPr dirty="0" spc="-10"/>
              <a:t>Performance</a:t>
            </a:r>
          </a:p>
        </p:txBody>
      </p:sp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790574" y="1885949"/>
          <a:ext cx="10591800" cy="263270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32990"/>
                <a:gridCol w="2438400"/>
                <a:gridCol w="2296794"/>
                <a:gridCol w="2042159"/>
                <a:gridCol w="1404620"/>
              </a:tblGrid>
              <a:tr h="561340">
                <a:tc>
                  <a:txBody>
                    <a:bodyPr/>
                    <a:lstStyle/>
                    <a:p>
                      <a:pPr marL="217170">
                        <a:lnSpc>
                          <a:spcPct val="100000"/>
                        </a:lnSpc>
                        <a:spcBef>
                          <a:spcPts val="1325"/>
                        </a:spcBef>
                      </a:pPr>
                      <a:r>
                        <a:rPr dirty="0" sz="1300" spc="-10" b="1">
                          <a:solidFill>
                            <a:srgbClr val="FFFFFF"/>
                          </a:solidFill>
                          <a:latin typeface="Arimo"/>
                          <a:cs typeface="Arimo"/>
                        </a:rPr>
                        <a:t>Region</a:t>
                      </a:r>
                      <a:endParaRPr sz="1300">
                        <a:latin typeface="Arimo"/>
                        <a:cs typeface="Arimo"/>
                      </a:endParaRPr>
                    </a:p>
                  </a:txBody>
                  <a:tcPr marL="0" marR="0" marB="0" marT="168275">
                    <a:solidFill>
                      <a:srgbClr val="1C4E89"/>
                    </a:solidFill>
                  </a:tcPr>
                </a:tc>
                <a:tc>
                  <a:txBody>
                    <a:bodyPr/>
                    <a:lstStyle/>
                    <a:p>
                      <a:pPr algn="r" marR="672465">
                        <a:lnSpc>
                          <a:spcPct val="100000"/>
                        </a:lnSpc>
                        <a:spcBef>
                          <a:spcPts val="1325"/>
                        </a:spcBef>
                      </a:pPr>
                      <a:r>
                        <a:rPr dirty="0" sz="1300" spc="-10" b="1">
                          <a:solidFill>
                            <a:srgbClr val="FFFFFF"/>
                          </a:solidFill>
                          <a:latin typeface="Arimo"/>
                          <a:cs typeface="Arimo"/>
                        </a:rPr>
                        <a:t>Revenue</a:t>
                      </a:r>
                      <a:endParaRPr sz="1300">
                        <a:latin typeface="Arimo"/>
                        <a:cs typeface="Arimo"/>
                      </a:endParaRPr>
                    </a:p>
                  </a:txBody>
                  <a:tcPr marL="0" marR="0" marB="0" marT="168275">
                    <a:solidFill>
                      <a:srgbClr val="1C4E89"/>
                    </a:solidFill>
                  </a:tcPr>
                </a:tc>
                <a:tc>
                  <a:txBody>
                    <a:bodyPr/>
                    <a:lstStyle/>
                    <a:p>
                      <a:pPr algn="r" marR="627380">
                        <a:lnSpc>
                          <a:spcPct val="100000"/>
                        </a:lnSpc>
                        <a:spcBef>
                          <a:spcPts val="1325"/>
                        </a:spcBef>
                      </a:pPr>
                      <a:r>
                        <a:rPr dirty="0" sz="1300" b="1">
                          <a:solidFill>
                            <a:srgbClr val="FFFFFF"/>
                          </a:solidFill>
                          <a:latin typeface="Arimo"/>
                          <a:cs typeface="Arimo"/>
                        </a:rPr>
                        <a:t>Growth</a:t>
                      </a:r>
                      <a:r>
                        <a:rPr dirty="0" sz="1300" spc="-65" b="1">
                          <a:solidFill>
                            <a:srgbClr val="FFFFFF"/>
                          </a:solidFill>
                          <a:latin typeface="Arimo"/>
                          <a:cs typeface="Arimo"/>
                        </a:rPr>
                        <a:t> </a:t>
                      </a:r>
                      <a:r>
                        <a:rPr dirty="0" sz="1300" spc="-25" b="1">
                          <a:solidFill>
                            <a:srgbClr val="FFFFFF"/>
                          </a:solidFill>
                          <a:latin typeface="Arimo"/>
                          <a:cs typeface="Arimo"/>
                        </a:rPr>
                        <a:t>QoQ</a:t>
                      </a:r>
                      <a:endParaRPr sz="1300">
                        <a:latin typeface="Arimo"/>
                        <a:cs typeface="Arimo"/>
                      </a:endParaRPr>
                    </a:p>
                  </a:txBody>
                  <a:tcPr marL="0" marR="0" marB="0" marT="168275">
                    <a:solidFill>
                      <a:srgbClr val="1C4E89"/>
                    </a:solidFill>
                  </a:tcPr>
                </a:tc>
                <a:tc>
                  <a:txBody>
                    <a:bodyPr/>
                    <a:lstStyle/>
                    <a:p>
                      <a:pPr algn="r" marR="555625">
                        <a:lnSpc>
                          <a:spcPct val="100000"/>
                        </a:lnSpc>
                        <a:spcBef>
                          <a:spcPts val="1325"/>
                        </a:spcBef>
                      </a:pPr>
                      <a:r>
                        <a:rPr dirty="0" sz="1300" spc="-10" b="1">
                          <a:solidFill>
                            <a:srgbClr val="FFFFFF"/>
                          </a:solidFill>
                          <a:latin typeface="Arimo"/>
                          <a:cs typeface="Arimo"/>
                        </a:rPr>
                        <a:t>Shipments</a:t>
                      </a:r>
                      <a:endParaRPr sz="1300">
                        <a:latin typeface="Arimo"/>
                        <a:cs typeface="Arimo"/>
                      </a:endParaRPr>
                    </a:p>
                  </a:txBody>
                  <a:tcPr marL="0" marR="0" marB="0" marT="168275">
                    <a:solidFill>
                      <a:srgbClr val="1C4E89"/>
                    </a:solidFill>
                  </a:tcPr>
                </a:tc>
                <a:tc>
                  <a:txBody>
                    <a:bodyPr/>
                    <a:lstStyle/>
                    <a:p>
                      <a:pPr algn="r" marR="210185">
                        <a:lnSpc>
                          <a:spcPct val="100000"/>
                        </a:lnSpc>
                        <a:spcBef>
                          <a:spcPts val="1325"/>
                        </a:spcBef>
                      </a:pPr>
                      <a:r>
                        <a:rPr dirty="0" sz="1300" spc="-20" b="1">
                          <a:solidFill>
                            <a:srgbClr val="FFFFFF"/>
                          </a:solidFill>
                          <a:latin typeface="Arimo"/>
                          <a:cs typeface="Arimo"/>
                        </a:rPr>
                        <a:t>On-time</a:t>
                      </a:r>
                      <a:endParaRPr sz="1300">
                        <a:latin typeface="Arimo"/>
                        <a:cs typeface="Arimo"/>
                      </a:endParaRPr>
                    </a:p>
                  </a:txBody>
                  <a:tcPr marL="0" marR="0" marB="0" marT="168275">
                    <a:solidFill>
                      <a:srgbClr val="1C4E89"/>
                    </a:solidFill>
                  </a:tcPr>
                </a:tc>
              </a:tr>
              <a:tr h="556895">
                <a:tc>
                  <a:txBody>
                    <a:bodyPr/>
                    <a:lstStyle/>
                    <a:p>
                      <a:pPr marL="217170">
                        <a:lnSpc>
                          <a:spcPct val="100000"/>
                        </a:lnSpc>
                        <a:spcBef>
                          <a:spcPts val="1250"/>
                        </a:spcBef>
                      </a:pPr>
                      <a:r>
                        <a:rPr dirty="0" sz="1300" spc="-10">
                          <a:solidFill>
                            <a:srgbClr val="17253B"/>
                          </a:solidFill>
                          <a:latin typeface="Arimo"/>
                          <a:cs typeface="Arimo"/>
                        </a:rPr>
                        <a:t>North</a:t>
                      </a:r>
                      <a:r>
                        <a:rPr dirty="0" sz="1300" spc="-65">
                          <a:solidFill>
                            <a:srgbClr val="17253B"/>
                          </a:solidFill>
                          <a:latin typeface="Arimo"/>
                          <a:cs typeface="Arimo"/>
                        </a:rPr>
                        <a:t> </a:t>
                      </a:r>
                      <a:r>
                        <a:rPr dirty="0" sz="1300" spc="-10">
                          <a:solidFill>
                            <a:srgbClr val="17253B"/>
                          </a:solidFill>
                          <a:latin typeface="Arimo"/>
                          <a:cs typeface="Arimo"/>
                        </a:rPr>
                        <a:t>America</a:t>
                      </a:r>
                      <a:endParaRPr sz="1300">
                        <a:latin typeface="Arimo"/>
                        <a:cs typeface="Arimo"/>
                      </a:endParaRPr>
                    </a:p>
                  </a:txBody>
                  <a:tcPr marL="0" marR="0" marB="0" marT="158750">
                    <a:lnB w="9525">
                      <a:solidFill>
                        <a:srgbClr val="D8DE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672465">
                        <a:lnSpc>
                          <a:spcPct val="100000"/>
                        </a:lnSpc>
                        <a:spcBef>
                          <a:spcPts val="1250"/>
                        </a:spcBef>
                      </a:pPr>
                      <a:r>
                        <a:rPr dirty="0" sz="1300" spc="-10">
                          <a:solidFill>
                            <a:srgbClr val="17253B"/>
                          </a:solidFill>
                          <a:latin typeface="Arimo"/>
                          <a:cs typeface="Arimo"/>
                        </a:rPr>
                        <a:t>$5.8M</a:t>
                      </a:r>
                      <a:endParaRPr sz="1300">
                        <a:latin typeface="Arimo"/>
                        <a:cs typeface="Arimo"/>
                      </a:endParaRPr>
                    </a:p>
                  </a:txBody>
                  <a:tcPr marL="0" marR="0" marB="0" marT="158750">
                    <a:lnB w="9525">
                      <a:solidFill>
                        <a:srgbClr val="D8DE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627380">
                        <a:lnSpc>
                          <a:spcPct val="100000"/>
                        </a:lnSpc>
                        <a:spcBef>
                          <a:spcPts val="1250"/>
                        </a:spcBef>
                      </a:pPr>
                      <a:r>
                        <a:rPr dirty="0" sz="1300" spc="-10" b="1">
                          <a:solidFill>
                            <a:srgbClr val="1D8A59"/>
                          </a:solidFill>
                          <a:latin typeface="Arimo"/>
                          <a:cs typeface="Arimo"/>
                        </a:rPr>
                        <a:t>+9.4%</a:t>
                      </a:r>
                      <a:endParaRPr sz="1300">
                        <a:latin typeface="Arimo"/>
                        <a:cs typeface="Arimo"/>
                      </a:endParaRPr>
                    </a:p>
                  </a:txBody>
                  <a:tcPr marL="0" marR="0" marB="0" marT="158750">
                    <a:lnB w="9525">
                      <a:solidFill>
                        <a:srgbClr val="D8DE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554990">
                        <a:lnSpc>
                          <a:spcPct val="100000"/>
                        </a:lnSpc>
                        <a:spcBef>
                          <a:spcPts val="1250"/>
                        </a:spcBef>
                      </a:pPr>
                      <a:r>
                        <a:rPr dirty="0" sz="1300" spc="-10">
                          <a:solidFill>
                            <a:srgbClr val="17253B"/>
                          </a:solidFill>
                          <a:latin typeface="Arimo"/>
                          <a:cs typeface="Arimo"/>
                        </a:rPr>
                        <a:t>41,200</a:t>
                      </a:r>
                      <a:endParaRPr sz="1300">
                        <a:latin typeface="Arimo"/>
                        <a:cs typeface="Arimo"/>
                      </a:endParaRPr>
                    </a:p>
                  </a:txBody>
                  <a:tcPr marL="0" marR="0" marB="0" marT="158750">
                    <a:lnB w="9525">
                      <a:solidFill>
                        <a:srgbClr val="D8DE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10185">
                        <a:lnSpc>
                          <a:spcPct val="100000"/>
                        </a:lnSpc>
                        <a:spcBef>
                          <a:spcPts val="1250"/>
                        </a:spcBef>
                      </a:pPr>
                      <a:r>
                        <a:rPr dirty="0" sz="1300" spc="-10">
                          <a:solidFill>
                            <a:srgbClr val="17253B"/>
                          </a:solidFill>
                          <a:latin typeface="Arimo"/>
                          <a:cs typeface="Arimo"/>
                        </a:rPr>
                        <a:t>96.8%</a:t>
                      </a:r>
                      <a:endParaRPr sz="1300">
                        <a:latin typeface="Arimo"/>
                        <a:cs typeface="Arimo"/>
                      </a:endParaRPr>
                    </a:p>
                  </a:txBody>
                  <a:tcPr marL="0" marR="0" marB="0" marT="158750">
                    <a:lnB w="9525">
                      <a:solidFill>
                        <a:srgbClr val="D8DEE7"/>
                      </a:solidFill>
                      <a:prstDash val="solid"/>
                    </a:lnB>
                  </a:tcPr>
                </a:tc>
              </a:tr>
              <a:tr h="570865">
                <a:tc>
                  <a:txBody>
                    <a:bodyPr/>
                    <a:lstStyle/>
                    <a:p>
                      <a:pPr marL="217170">
                        <a:lnSpc>
                          <a:spcPct val="100000"/>
                        </a:lnSpc>
                        <a:spcBef>
                          <a:spcPts val="1360"/>
                        </a:spcBef>
                      </a:pPr>
                      <a:r>
                        <a:rPr dirty="0" sz="1300" spc="-10">
                          <a:solidFill>
                            <a:srgbClr val="17253B"/>
                          </a:solidFill>
                          <a:latin typeface="Arimo"/>
                          <a:cs typeface="Arimo"/>
                        </a:rPr>
                        <a:t>Europe</a:t>
                      </a:r>
                      <a:endParaRPr sz="1300">
                        <a:latin typeface="Arimo"/>
                        <a:cs typeface="Arimo"/>
                      </a:endParaRPr>
                    </a:p>
                  </a:txBody>
                  <a:tcPr marL="0" marR="0" marB="0" marT="172720">
                    <a:lnT w="9525">
                      <a:solidFill>
                        <a:srgbClr val="D8DEE7"/>
                      </a:solidFill>
                      <a:prstDash val="solid"/>
                    </a:lnT>
                    <a:lnB w="9525">
                      <a:solidFill>
                        <a:srgbClr val="D8DE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672465">
                        <a:lnSpc>
                          <a:spcPct val="100000"/>
                        </a:lnSpc>
                        <a:spcBef>
                          <a:spcPts val="1360"/>
                        </a:spcBef>
                      </a:pPr>
                      <a:r>
                        <a:rPr dirty="0" sz="1300" spc="-10">
                          <a:solidFill>
                            <a:srgbClr val="17253B"/>
                          </a:solidFill>
                          <a:latin typeface="Arimo"/>
                          <a:cs typeface="Arimo"/>
                        </a:rPr>
                        <a:t>$3.6M</a:t>
                      </a:r>
                      <a:endParaRPr sz="1300">
                        <a:latin typeface="Arimo"/>
                        <a:cs typeface="Arimo"/>
                      </a:endParaRPr>
                    </a:p>
                  </a:txBody>
                  <a:tcPr marL="0" marR="0" marB="0" marT="172720">
                    <a:lnT w="9525">
                      <a:solidFill>
                        <a:srgbClr val="D8DEE7"/>
                      </a:solidFill>
                      <a:prstDash val="solid"/>
                    </a:lnT>
                    <a:lnB w="9525">
                      <a:solidFill>
                        <a:srgbClr val="D8DE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627380">
                        <a:lnSpc>
                          <a:spcPct val="100000"/>
                        </a:lnSpc>
                        <a:spcBef>
                          <a:spcPts val="1360"/>
                        </a:spcBef>
                      </a:pPr>
                      <a:r>
                        <a:rPr dirty="0" sz="1300" spc="-10" b="1">
                          <a:solidFill>
                            <a:srgbClr val="1D8A59"/>
                          </a:solidFill>
                          <a:latin typeface="Arimo"/>
                          <a:cs typeface="Arimo"/>
                        </a:rPr>
                        <a:t>+7.1%</a:t>
                      </a:r>
                      <a:endParaRPr sz="1300">
                        <a:latin typeface="Arimo"/>
                        <a:cs typeface="Arimo"/>
                      </a:endParaRPr>
                    </a:p>
                  </a:txBody>
                  <a:tcPr marL="0" marR="0" marB="0" marT="172720">
                    <a:lnT w="9525">
                      <a:solidFill>
                        <a:srgbClr val="D8DEE7"/>
                      </a:solidFill>
                      <a:prstDash val="solid"/>
                    </a:lnT>
                    <a:lnB w="9525">
                      <a:solidFill>
                        <a:srgbClr val="D8DE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554990">
                        <a:lnSpc>
                          <a:spcPct val="100000"/>
                        </a:lnSpc>
                        <a:spcBef>
                          <a:spcPts val="1360"/>
                        </a:spcBef>
                      </a:pPr>
                      <a:r>
                        <a:rPr dirty="0" sz="1300" spc="-10">
                          <a:solidFill>
                            <a:srgbClr val="17253B"/>
                          </a:solidFill>
                          <a:latin typeface="Arimo"/>
                          <a:cs typeface="Arimo"/>
                        </a:rPr>
                        <a:t>28,750</a:t>
                      </a:r>
                      <a:endParaRPr sz="1300">
                        <a:latin typeface="Arimo"/>
                        <a:cs typeface="Arimo"/>
                      </a:endParaRPr>
                    </a:p>
                  </a:txBody>
                  <a:tcPr marL="0" marR="0" marB="0" marT="172720">
                    <a:lnT w="9525">
                      <a:solidFill>
                        <a:srgbClr val="D8DEE7"/>
                      </a:solidFill>
                      <a:prstDash val="solid"/>
                    </a:lnT>
                    <a:lnB w="9525">
                      <a:solidFill>
                        <a:srgbClr val="D8DE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10185">
                        <a:lnSpc>
                          <a:spcPct val="100000"/>
                        </a:lnSpc>
                        <a:spcBef>
                          <a:spcPts val="1360"/>
                        </a:spcBef>
                      </a:pPr>
                      <a:r>
                        <a:rPr dirty="0" sz="1300" spc="-10">
                          <a:solidFill>
                            <a:srgbClr val="17253B"/>
                          </a:solidFill>
                          <a:latin typeface="Arimo"/>
                          <a:cs typeface="Arimo"/>
                        </a:rPr>
                        <a:t>95.9%</a:t>
                      </a:r>
                      <a:endParaRPr sz="1300">
                        <a:latin typeface="Arimo"/>
                        <a:cs typeface="Arimo"/>
                      </a:endParaRPr>
                    </a:p>
                  </a:txBody>
                  <a:tcPr marL="0" marR="0" marB="0" marT="172720">
                    <a:lnT w="9525">
                      <a:solidFill>
                        <a:srgbClr val="D8DEE7"/>
                      </a:solidFill>
                      <a:prstDash val="solid"/>
                    </a:lnT>
                    <a:lnB w="9525">
                      <a:solidFill>
                        <a:srgbClr val="D8DEE7"/>
                      </a:solidFill>
                      <a:prstDash val="solid"/>
                    </a:lnB>
                  </a:tcPr>
                </a:tc>
              </a:tr>
              <a:tr h="570865">
                <a:tc>
                  <a:txBody>
                    <a:bodyPr/>
                    <a:lstStyle/>
                    <a:p>
                      <a:pPr marL="217170">
                        <a:lnSpc>
                          <a:spcPct val="100000"/>
                        </a:lnSpc>
                        <a:spcBef>
                          <a:spcPts val="1360"/>
                        </a:spcBef>
                      </a:pPr>
                      <a:r>
                        <a:rPr dirty="0" sz="1300">
                          <a:solidFill>
                            <a:srgbClr val="17253B"/>
                          </a:solidFill>
                          <a:latin typeface="Arimo"/>
                          <a:cs typeface="Arimo"/>
                        </a:rPr>
                        <a:t>Asia</a:t>
                      </a:r>
                      <a:r>
                        <a:rPr dirty="0" sz="1300" spc="-25">
                          <a:solidFill>
                            <a:srgbClr val="17253B"/>
                          </a:solidFill>
                          <a:latin typeface="Arimo"/>
                          <a:cs typeface="Arimo"/>
                        </a:rPr>
                        <a:t> </a:t>
                      </a:r>
                      <a:r>
                        <a:rPr dirty="0" sz="1300" spc="-10">
                          <a:solidFill>
                            <a:srgbClr val="17253B"/>
                          </a:solidFill>
                          <a:latin typeface="Arimo"/>
                          <a:cs typeface="Arimo"/>
                        </a:rPr>
                        <a:t>Pacific</a:t>
                      </a:r>
                      <a:endParaRPr sz="1300">
                        <a:latin typeface="Arimo"/>
                        <a:cs typeface="Arimo"/>
                      </a:endParaRPr>
                    </a:p>
                  </a:txBody>
                  <a:tcPr marL="0" marR="0" marB="0" marT="172720">
                    <a:lnT w="9525">
                      <a:solidFill>
                        <a:srgbClr val="D8DEE7"/>
                      </a:solidFill>
                      <a:prstDash val="solid"/>
                    </a:lnT>
                    <a:lnB w="9525">
                      <a:solidFill>
                        <a:srgbClr val="D8DE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672465">
                        <a:lnSpc>
                          <a:spcPct val="100000"/>
                        </a:lnSpc>
                        <a:spcBef>
                          <a:spcPts val="1360"/>
                        </a:spcBef>
                      </a:pPr>
                      <a:r>
                        <a:rPr dirty="0" sz="1300" spc="-10">
                          <a:solidFill>
                            <a:srgbClr val="17253B"/>
                          </a:solidFill>
                          <a:latin typeface="Arimo"/>
                          <a:cs typeface="Arimo"/>
                        </a:rPr>
                        <a:t>$2.2M</a:t>
                      </a:r>
                      <a:endParaRPr sz="1300">
                        <a:latin typeface="Arimo"/>
                        <a:cs typeface="Arimo"/>
                      </a:endParaRPr>
                    </a:p>
                  </a:txBody>
                  <a:tcPr marL="0" marR="0" marB="0" marT="172720">
                    <a:lnT w="9525">
                      <a:solidFill>
                        <a:srgbClr val="D8DEE7"/>
                      </a:solidFill>
                      <a:prstDash val="solid"/>
                    </a:lnT>
                    <a:lnB w="9525">
                      <a:solidFill>
                        <a:srgbClr val="D8DE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627380">
                        <a:lnSpc>
                          <a:spcPct val="100000"/>
                        </a:lnSpc>
                        <a:spcBef>
                          <a:spcPts val="1360"/>
                        </a:spcBef>
                      </a:pPr>
                      <a:r>
                        <a:rPr dirty="0" sz="1300" spc="-10" b="1">
                          <a:solidFill>
                            <a:srgbClr val="1D8A59"/>
                          </a:solidFill>
                          <a:latin typeface="Arimo"/>
                          <a:cs typeface="Arimo"/>
                        </a:rPr>
                        <a:t>+11.6%</a:t>
                      </a:r>
                      <a:endParaRPr sz="1300">
                        <a:latin typeface="Arimo"/>
                        <a:cs typeface="Arimo"/>
                      </a:endParaRPr>
                    </a:p>
                  </a:txBody>
                  <a:tcPr marL="0" marR="0" marB="0" marT="172720">
                    <a:lnT w="9525">
                      <a:solidFill>
                        <a:srgbClr val="D8DEE7"/>
                      </a:solidFill>
                      <a:prstDash val="solid"/>
                    </a:lnT>
                    <a:lnB w="9525">
                      <a:solidFill>
                        <a:srgbClr val="D8DE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554990">
                        <a:lnSpc>
                          <a:spcPct val="100000"/>
                        </a:lnSpc>
                        <a:spcBef>
                          <a:spcPts val="1360"/>
                        </a:spcBef>
                      </a:pPr>
                      <a:r>
                        <a:rPr dirty="0" sz="1300" spc="-10">
                          <a:solidFill>
                            <a:srgbClr val="17253B"/>
                          </a:solidFill>
                          <a:latin typeface="Arimo"/>
                          <a:cs typeface="Arimo"/>
                        </a:rPr>
                        <a:t>17,400</a:t>
                      </a:r>
                      <a:endParaRPr sz="1300">
                        <a:latin typeface="Arimo"/>
                        <a:cs typeface="Arimo"/>
                      </a:endParaRPr>
                    </a:p>
                  </a:txBody>
                  <a:tcPr marL="0" marR="0" marB="0" marT="172720">
                    <a:lnT w="9525">
                      <a:solidFill>
                        <a:srgbClr val="D8DEE7"/>
                      </a:solidFill>
                      <a:prstDash val="solid"/>
                    </a:lnT>
                    <a:lnB w="9525">
                      <a:solidFill>
                        <a:srgbClr val="D8DE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10185">
                        <a:lnSpc>
                          <a:spcPct val="100000"/>
                        </a:lnSpc>
                        <a:spcBef>
                          <a:spcPts val="1360"/>
                        </a:spcBef>
                      </a:pPr>
                      <a:r>
                        <a:rPr dirty="0" sz="1300" spc="-10">
                          <a:solidFill>
                            <a:srgbClr val="17253B"/>
                          </a:solidFill>
                          <a:latin typeface="Arimo"/>
                          <a:cs typeface="Arimo"/>
                        </a:rPr>
                        <a:t>95.1%</a:t>
                      </a:r>
                      <a:endParaRPr sz="1300">
                        <a:latin typeface="Arimo"/>
                        <a:cs typeface="Arimo"/>
                      </a:endParaRPr>
                    </a:p>
                  </a:txBody>
                  <a:tcPr marL="0" marR="0" marB="0" marT="172720">
                    <a:lnT w="9525">
                      <a:solidFill>
                        <a:srgbClr val="D8DEE7"/>
                      </a:solidFill>
                      <a:prstDash val="solid"/>
                    </a:lnT>
                    <a:lnB w="9525">
                      <a:solidFill>
                        <a:srgbClr val="D8DEE7"/>
                      </a:solidFill>
                      <a:prstDash val="solid"/>
                    </a:lnB>
                  </a:tcPr>
                </a:tc>
              </a:tr>
              <a:tr h="372745">
                <a:tc>
                  <a:txBody>
                    <a:bodyPr/>
                    <a:lstStyle/>
                    <a:p>
                      <a:pPr marL="217170">
                        <a:lnSpc>
                          <a:spcPts val="1475"/>
                        </a:lnSpc>
                        <a:spcBef>
                          <a:spcPts val="1360"/>
                        </a:spcBef>
                      </a:pPr>
                      <a:r>
                        <a:rPr dirty="0" sz="1300" spc="-10">
                          <a:solidFill>
                            <a:srgbClr val="17253B"/>
                          </a:solidFill>
                          <a:latin typeface="Arimo"/>
                          <a:cs typeface="Arimo"/>
                        </a:rPr>
                        <a:t>Latin</a:t>
                      </a:r>
                      <a:r>
                        <a:rPr dirty="0" sz="1300" spc="-65">
                          <a:solidFill>
                            <a:srgbClr val="17253B"/>
                          </a:solidFill>
                          <a:latin typeface="Arimo"/>
                          <a:cs typeface="Arimo"/>
                        </a:rPr>
                        <a:t> </a:t>
                      </a:r>
                      <a:r>
                        <a:rPr dirty="0" sz="1300" spc="-10">
                          <a:solidFill>
                            <a:srgbClr val="17253B"/>
                          </a:solidFill>
                          <a:latin typeface="Arimo"/>
                          <a:cs typeface="Arimo"/>
                        </a:rPr>
                        <a:t>America</a:t>
                      </a:r>
                      <a:endParaRPr sz="1300">
                        <a:latin typeface="Arimo"/>
                        <a:cs typeface="Arimo"/>
                      </a:endParaRPr>
                    </a:p>
                  </a:txBody>
                  <a:tcPr marL="0" marR="0" marB="0" marT="172720">
                    <a:lnT w="9525">
                      <a:solidFill>
                        <a:srgbClr val="D8DEE7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r" marR="672465">
                        <a:lnSpc>
                          <a:spcPts val="1475"/>
                        </a:lnSpc>
                        <a:spcBef>
                          <a:spcPts val="1360"/>
                        </a:spcBef>
                      </a:pPr>
                      <a:r>
                        <a:rPr dirty="0" sz="1300" spc="-10">
                          <a:solidFill>
                            <a:srgbClr val="17253B"/>
                          </a:solidFill>
                          <a:latin typeface="Arimo"/>
                          <a:cs typeface="Arimo"/>
                        </a:rPr>
                        <a:t>$0.8M</a:t>
                      </a:r>
                      <a:endParaRPr sz="1300">
                        <a:latin typeface="Arimo"/>
                        <a:cs typeface="Arimo"/>
                      </a:endParaRPr>
                    </a:p>
                  </a:txBody>
                  <a:tcPr marL="0" marR="0" marB="0" marT="172720">
                    <a:lnT w="9525">
                      <a:solidFill>
                        <a:srgbClr val="D8DEE7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r" marR="627380">
                        <a:lnSpc>
                          <a:spcPts val="1475"/>
                        </a:lnSpc>
                        <a:spcBef>
                          <a:spcPts val="1360"/>
                        </a:spcBef>
                      </a:pPr>
                      <a:r>
                        <a:rPr dirty="0" sz="1300" spc="-10" b="1">
                          <a:solidFill>
                            <a:srgbClr val="BF382A"/>
                          </a:solidFill>
                          <a:latin typeface="Arimo"/>
                          <a:cs typeface="Arimo"/>
                        </a:rPr>
                        <a:t>-</a:t>
                      </a:r>
                      <a:r>
                        <a:rPr dirty="0" sz="1300" spc="-20" b="1">
                          <a:solidFill>
                            <a:srgbClr val="BF382A"/>
                          </a:solidFill>
                          <a:latin typeface="Arimo"/>
                          <a:cs typeface="Arimo"/>
                        </a:rPr>
                        <a:t>1.3%</a:t>
                      </a:r>
                      <a:endParaRPr sz="1300">
                        <a:latin typeface="Arimo"/>
                        <a:cs typeface="Arimo"/>
                      </a:endParaRPr>
                    </a:p>
                  </a:txBody>
                  <a:tcPr marL="0" marR="0" marB="0" marT="172720">
                    <a:lnT w="9525">
                      <a:solidFill>
                        <a:srgbClr val="D8DEE7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r" marR="555625">
                        <a:lnSpc>
                          <a:spcPts val="1475"/>
                        </a:lnSpc>
                        <a:spcBef>
                          <a:spcPts val="1360"/>
                        </a:spcBef>
                      </a:pPr>
                      <a:r>
                        <a:rPr dirty="0" sz="1300" spc="-10">
                          <a:solidFill>
                            <a:srgbClr val="17253B"/>
                          </a:solidFill>
                          <a:latin typeface="Arimo"/>
                          <a:cs typeface="Arimo"/>
                        </a:rPr>
                        <a:t>6,900</a:t>
                      </a:r>
                      <a:endParaRPr sz="1300">
                        <a:latin typeface="Arimo"/>
                        <a:cs typeface="Arimo"/>
                      </a:endParaRPr>
                    </a:p>
                  </a:txBody>
                  <a:tcPr marL="0" marR="0" marB="0" marT="172720">
                    <a:lnT w="9525">
                      <a:solidFill>
                        <a:srgbClr val="D8DEE7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r" marR="210185">
                        <a:lnSpc>
                          <a:spcPts val="1475"/>
                        </a:lnSpc>
                        <a:spcBef>
                          <a:spcPts val="1360"/>
                        </a:spcBef>
                      </a:pPr>
                      <a:r>
                        <a:rPr dirty="0" sz="1300" spc="-10">
                          <a:solidFill>
                            <a:srgbClr val="17253B"/>
                          </a:solidFill>
                          <a:latin typeface="Arimo"/>
                          <a:cs typeface="Arimo"/>
                        </a:rPr>
                        <a:t>94.2%</a:t>
                      </a:r>
                      <a:endParaRPr sz="1300">
                        <a:latin typeface="Arimo"/>
                        <a:cs typeface="Arimo"/>
                      </a:endParaRPr>
                    </a:p>
                  </a:txBody>
                  <a:tcPr marL="0" marR="0" marB="0" marT="172720">
                    <a:lnT w="9525">
                      <a:solidFill>
                        <a:srgbClr val="D8DEE7"/>
                      </a:solidFill>
                      <a:prstDash val="solid"/>
                    </a:lnT>
                  </a:tcPr>
                </a:tc>
              </a:tr>
            </a:tbl>
          </a:graphicData>
        </a:graphic>
      </p:graphicFrame>
      <p:sp>
        <p:nvSpPr>
          <p:cNvPr id="3" name="object 3"/>
          <p:cNvSpPr/>
          <p:nvPr/>
        </p:nvSpPr>
        <p:spPr>
          <a:xfrm>
            <a:off x="790562" y="4714874"/>
            <a:ext cx="10515600" cy="9525"/>
          </a:xfrm>
          <a:custGeom>
            <a:avLst/>
            <a:gdLst/>
            <a:ahLst/>
            <a:cxnLst/>
            <a:rect l="l" t="t" r="r" b="b"/>
            <a:pathLst>
              <a:path w="10515600" h="9525">
                <a:moveTo>
                  <a:pt x="10515600" y="0"/>
                </a:moveTo>
                <a:lnTo>
                  <a:pt x="10515600" y="0"/>
                </a:lnTo>
                <a:lnTo>
                  <a:pt x="0" y="0"/>
                </a:lnTo>
                <a:lnTo>
                  <a:pt x="0" y="9525"/>
                </a:lnTo>
                <a:lnTo>
                  <a:pt x="10515600" y="9525"/>
                </a:lnTo>
                <a:lnTo>
                  <a:pt x="10515600" y="0"/>
                </a:lnTo>
                <a:close/>
              </a:path>
            </a:pathLst>
          </a:custGeom>
          <a:solidFill>
            <a:srgbClr val="D8DEE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790574" y="6219823"/>
            <a:ext cx="10515600" cy="9525"/>
          </a:xfrm>
          <a:custGeom>
            <a:avLst/>
            <a:gdLst/>
            <a:ahLst/>
            <a:cxnLst/>
            <a:rect l="l" t="t" r="r" b="b"/>
            <a:pathLst>
              <a:path w="10515600" h="9525">
                <a:moveTo>
                  <a:pt x="10515599" y="9524"/>
                </a:moveTo>
                <a:lnTo>
                  <a:pt x="0" y="9524"/>
                </a:lnTo>
                <a:lnTo>
                  <a:pt x="0" y="0"/>
                </a:lnTo>
                <a:lnTo>
                  <a:pt x="10515599" y="0"/>
                </a:lnTo>
                <a:lnTo>
                  <a:pt x="10515599" y="9524"/>
                </a:lnTo>
                <a:close/>
              </a:path>
            </a:pathLst>
          </a:custGeom>
          <a:solidFill>
            <a:srgbClr val="D8DEE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63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5"/>
              </a:spcBef>
            </a:pPr>
            <a:fld id="{81D60167-4931-47E6-BA6A-407CBD079E47}" type="slidenum">
              <a:rPr dirty="0" spc="-50"/>
              <a:t>2</a:t>
            </a:fld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779214" y="403256"/>
            <a:ext cx="1737360" cy="2235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300" spc="-10" b="1">
                <a:solidFill>
                  <a:srgbClr val="1C4E89"/>
                </a:solidFill>
                <a:latin typeface="Arimo"/>
                <a:cs typeface="Arimo"/>
              </a:rPr>
              <a:t>MERIDIAN</a:t>
            </a:r>
            <a:r>
              <a:rPr dirty="0" sz="1300" spc="-10" b="1">
                <a:solidFill>
                  <a:srgbClr val="E7823A"/>
                </a:solidFill>
                <a:latin typeface="Arimo"/>
                <a:cs typeface="Arimo"/>
              </a:rPr>
              <a:t>●</a:t>
            </a:r>
            <a:r>
              <a:rPr dirty="0" sz="1300" spc="-10" b="1">
                <a:solidFill>
                  <a:srgbClr val="1C4E89"/>
                </a:solidFill>
                <a:latin typeface="Arimo"/>
                <a:cs typeface="Arimo"/>
              </a:rPr>
              <a:t>FREIGHT</a:t>
            </a:r>
            <a:endParaRPr sz="1300">
              <a:latin typeface="Arimo"/>
              <a:cs typeface="Arimo"/>
            </a:endParaRPr>
          </a:p>
        </p:txBody>
      </p:sp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Priorities</a:t>
            </a:r>
            <a:r>
              <a:rPr dirty="0" spc="-85"/>
              <a:t> </a:t>
            </a:r>
            <a:r>
              <a:rPr dirty="0"/>
              <a:t>for</a:t>
            </a:r>
            <a:r>
              <a:rPr dirty="0" spc="-80"/>
              <a:t> </a:t>
            </a:r>
            <a:r>
              <a:rPr dirty="0" spc="-25"/>
              <a:t>Q3</a:t>
            </a:r>
          </a:p>
        </p:txBody>
      </p:sp>
      <p:sp>
        <p:nvSpPr>
          <p:cNvPr id="5" name="object 5"/>
          <p:cNvSpPr/>
          <p:nvPr/>
        </p:nvSpPr>
        <p:spPr>
          <a:xfrm>
            <a:off x="790574" y="1971674"/>
            <a:ext cx="180975" cy="180975"/>
          </a:xfrm>
          <a:custGeom>
            <a:avLst/>
            <a:gdLst/>
            <a:ahLst/>
            <a:cxnLst/>
            <a:rect l="l" t="t" r="r" b="b"/>
            <a:pathLst>
              <a:path w="180975" h="180975">
                <a:moveTo>
                  <a:pt x="180974" y="180974"/>
                </a:moveTo>
                <a:lnTo>
                  <a:pt x="0" y="180974"/>
                </a:lnTo>
                <a:lnTo>
                  <a:pt x="0" y="0"/>
                </a:lnTo>
                <a:lnTo>
                  <a:pt x="180974" y="0"/>
                </a:lnTo>
                <a:lnTo>
                  <a:pt x="180974" y="180974"/>
                </a:lnTo>
                <a:close/>
              </a:path>
            </a:pathLst>
          </a:custGeom>
          <a:solidFill>
            <a:srgbClr val="E7823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790574" y="2495549"/>
            <a:ext cx="180975" cy="180975"/>
          </a:xfrm>
          <a:custGeom>
            <a:avLst/>
            <a:gdLst/>
            <a:ahLst/>
            <a:cxnLst/>
            <a:rect l="l" t="t" r="r" b="b"/>
            <a:pathLst>
              <a:path w="180975" h="180975">
                <a:moveTo>
                  <a:pt x="180974" y="180974"/>
                </a:moveTo>
                <a:lnTo>
                  <a:pt x="0" y="180974"/>
                </a:lnTo>
                <a:lnTo>
                  <a:pt x="0" y="0"/>
                </a:lnTo>
                <a:lnTo>
                  <a:pt x="180974" y="0"/>
                </a:lnTo>
                <a:lnTo>
                  <a:pt x="180974" y="180974"/>
                </a:lnTo>
                <a:close/>
              </a:path>
            </a:pathLst>
          </a:custGeom>
          <a:solidFill>
            <a:srgbClr val="E7823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790574" y="3019424"/>
            <a:ext cx="180975" cy="180975"/>
          </a:xfrm>
          <a:custGeom>
            <a:avLst/>
            <a:gdLst/>
            <a:ahLst/>
            <a:cxnLst/>
            <a:rect l="l" t="t" r="r" b="b"/>
            <a:pathLst>
              <a:path w="180975" h="180975">
                <a:moveTo>
                  <a:pt x="180974" y="180974"/>
                </a:moveTo>
                <a:lnTo>
                  <a:pt x="0" y="180974"/>
                </a:lnTo>
                <a:lnTo>
                  <a:pt x="0" y="0"/>
                </a:lnTo>
                <a:lnTo>
                  <a:pt x="180974" y="0"/>
                </a:lnTo>
                <a:lnTo>
                  <a:pt x="180974" y="180974"/>
                </a:lnTo>
                <a:close/>
              </a:path>
            </a:pathLst>
          </a:custGeom>
          <a:solidFill>
            <a:srgbClr val="E7823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90574" y="3543298"/>
            <a:ext cx="180975" cy="180975"/>
          </a:xfrm>
          <a:custGeom>
            <a:avLst/>
            <a:gdLst/>
            <a:ahLst/>
            <a:cxnLst/>
            <a:rect l="l" t="t" r="r" b="b"/>
            <a:pathLst>
              <a:path w="180975" h="180975">
                <a:moveTo>
                  <a:pt x="180974" y="180974"/>
                </a:moveTo>
                <a:lnTo>
                  <a:pt x="0" y="180974"/>
                </a:lnTo>
                <a:lnTo>
                  <a:pt x="0" y="0"/>
                </a:lnTo>
                <a:lnTo>
                  <a:pt x="180974" y="0"/>
                </a:lnTo>
                <a:lnTo>
                  <a:pt x="180974" y="180974"/>
                </a:lnTo>
                <a:close/>
              </a:path>
            </a:pathLst>
          </a:custGeom>
          <a:solidFill>
            <a:srgbClr val="E7823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1211113" y="1851056"/>
            <a:ext cx="8056880" cy="184086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 b="1">
                <a:solidFill>
                  <a:srgbClr val="1C4E89"/>
                </a:solidFill>
                <a:latin typeface="Arimo"/>
                <a:cs typeface="Arimo"/>
              </a:rPr>
              <a:t>Latin</a:t>
            </a:r>
            <a:r>
              <a:rPr dirty="0" sz="1600" spc="-90" b="1">
                <a:solidFill>
                  <a:srgbClr val="1C4E89"/>
                </a:solidFill>
                <a:latin typeface="Arimo"/>
                <a:cs typeface="Arimo"/>
              </a:rPr>
              <a:t> </a:t>
            </a:r>
            <a:r>
              <a:rPr dirty="0" sz="1600" b="1">
                <a:solidFill>
                  <a:srgbClr val="1C4E89"/>
                </a:solidFill>
                <a:latin typeface="Arimo"/>
                <a:cs typeface="Arimo"/>
              </a:rPr>
              <a:t>America</a:t>
            </a:r>
            <a:r>
              <a:rPr dirty="0" sz="1600" spc="-35" b="1">
                <a:solidFill>
                  <a:srgbClr val="1C4E89"/>
                </a:solidFill>
                <a:latin typeface="Arimo"/>
                <a:cs typeface="Arimo"/>
              </a:rPr>
              <a:t> </a:t>
            </a:r>
            <a:r>
              <a:rPr dirty="0" sz="1600" b="1">
                <a:solidFill>
                  <a:srgbClr val="1C4E89"/>
                </a:solidFill>
                <a:latin typeface="Arimo"/>
                <a:cs typeface="Arimo"/>
              </a:rPr>
              <a:t>turnaround:</a:t>
            </a:r>
            <a:r>
              <a:rPr dirty="0" sz="1600" spc="-35" b="1">
                <a:solidFill>
                  <a:srgbClr val="1C4E89"/>
                </a:solidFill>
                <a:latin typeface="Arimo"/>
                <a:cs typeface="Arimo"/>
              </a:rPr>
              <a:t> </a:t>
            </a:r>
            <a:r>
              <a:rPr dirty="0" sz="1600">
                <a:solidFill>
                  <a:srgbClr val="17253B"/>
                </a:solidFill>
                <a:latin typeface="Arimo"/>
                <a:cs typeface="Arimo"/>
              </a:rPr>
              <a:t>new</a:t>
            </a:r>
            <a:r>
              <a:rPr dirty="0" sz="1600" spc="-35">
                <a:solidFill>
                  <a:srgbClr val="17253B"/>
                </a:solidFill>
                <a:latin typeface="Arimo"/>
                <a:cs typeface="Arimo"/>
              </a:rPr>
              <a:t> </a:t>
            </a:r>
            <a:r>
              <a:rPr dirty="0" sz="1600">
                <a:solidFill>
                  <a:srgbClr val="17253B"/>
                </a:solidFill>
                <a:latin typeface="Arimo"/>
                <a:cs typeface="Arimo"/>
              </a:rPr>
              <a:t>regional</a:t>
            </a:r>
            <a:r>
              <a:rPr dirty="0" sz="1600" spc="-35">
                <a:solidFill>
                  <a:srgbClr val="17253B"/>
                </a:solidFill>
                <a:latin typeface="Arimo"/>
                <a:cs typeface="Arimo"/>
              </a:rPr>
              <a:t> </a:t>
            </a:r>
            <a:r>
              <a:rPr dirty="0" sz="1600">
                <a:solidFill>
                  <a:srgbClr val="17253B"/>
                </a:solidFill>
                <a:latin typeface="Arimo"/>
                <a:cs typeface="Arimo"/>
              </a:rPr>
              <a:t>carrier</a:t>
            </a:r>
            <a:r>
              <a:rPr dirty="0" sz="1600" spc="-40">
                <a:solidFill>
                  <a:srgbClr val="17253B"/>
                </a:solidFill>
                <a:latin typeface="Arimo"/>
                <a:cs typeface="Arimo"/>
              </a:rPr>
              <a:t> </a:t>
            </a:r>
            <a:r>
              <a:rPr dirty="0" sz="1600">
                <a:solidFill>
                  <a:srgbClr val="17253B"/>
                </a:solidFill>
                <a:latin typeface="Arimo"/>
                <a:cs typeface="Arimo"/>
              </a:rPr>
              <a:t>partnerships</a:t>
            </a:r>
            <a:r>
              <a:rPr dirty="0" sz="1600" spc="-35">
                <a:solidFill>
                  <a:srgbClr val="17253B"/>
                </a:solidFill>
                <a:latin typeface="Arimo"/>
                <a:cs typeface="Arimo"/>
              </a:rPr>
              <a:t> </a:t>
            </a:r>
            <a:r>
              <a:rPr dirty="0" sz="1600">
                <a:solidFill>
                  <a:srgbClr val="17253B"/>
                </a:solidFill>
                <a:latin typeface="Arimo"/>
                <a:cs typeface="Arimo"/>
              </a:rPr>
              <a:t>to</a:t>
            </a:r>
            <a:r>
              <a:rPr dirty="0" sz="1600" spc="-35">
                <a:solidFill>
                  <a:srgbClr val="17253B"/>
                </a:solidFill>
                <a:latin typeface="Arimo"/>
                <a:cs typeface="Arimo"/>
              </a:rPr>
              <a:t> </a:t>
            </a:r>
            <a:r>
              <a:rPr dirty="0" sz="1600">
                <a:solidFill>
                  <a:srgbClr val="17253B"/>
                </a:solidFill>
                <a:latin typeface="Arimo"/>
                <a:cs typeface="Arimo"/>
              </a:rPr>
              <a:t>reverse</a:t>
            </a:r>
            <a:r>
              <a:rPr dirty="0" sz="1600" spc="-40">
                <a:solidFill>
                  <a:srgbClr val="17253B"/>
                </a:solidFill>
                <a:latin typeface="Arimo"/>
                <a:cs typeface="Arimo"/>
              </a:rPr>
              <a:t> </a:t>
            </a:r>
            <a:r>
              <a:rPr dirty="0" sz="1600">
                <a:solidFill>
                  <a:srgbClr val="17253B"/>
                </a:solidFill>
                <a:latin typeface="Arimo"/>
                <a:cs typeface="Arimo"/>
              </a:rPr>
              <a:t>the</a:t>
            </a:r>
            <a:r>
              <a:rPr dirty="0" sz="1600" spc="-35">
                <a:solidFill>
                  <a:srgbClr val="17253B"/>
                </a:solidFill>
                <a:latin typeface="Arimo"/>
                <a:cs typeface="Arimo"/>
              </a:rPr>
              <a:t> </a:t>
            </a:r>
            <a:r>
              <a:rPr dirty="0" sz="1600">
                <a:solidFill>
                  <a:srgbClr val="17253B"/>
                </a:solidFill>
                <a:latin typeface="Arimo"/>
                <a:cs typeface="Arimo"/>
              </a:rPr>
              <a:t>revenue</a:t>
            </a:r>
            <a:r>
              <a:rPr dirty="0" sz="1600" spc="-35">
                <a:solidFill>
                  <a:srgbClr val="17253B"/>
                </a:solidFill>
                <a:latin typeface="Arimo"/>
                <a:cs typeface="Arimo"/>
              </a:rPr>
              <a:t> </a:t>
            </a:r>
            <a:r>
              <a:rPr dirty="0" sz="1600" spc="-20">
                <a:solidFill>
                  <a:srgbClr val="17253B"/>
                </a:solidFill>
                <a:latin typeface="Arimo"/>
                <a:cs typeface="Arimo"/>
              </a:rPr>
              <a:t>dip.</a:t>
            </a:r>
            <a:endParaRPr sz="1600">
              <a:latin typeface="Arimo"/>
              <a:cs typeface="Arimo"/>
            </a:endParaRPr>
          </a:p>
          <a:p>
            <a:pPr>
              <a:lnSpc>
                <a:spcPct val="100000"/>
              </a:lnSpc>
              <a:spcBef>
                <a:spcPts val="360"/>
              </a:spcBef>
            </a:pPr>
            <a:endParaRPr sz="1600">
              <a:latin typeface="Arimo"/>
              <a:cs typeface="Arimo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600" b="1">
                <a:solidFill>
                  <a:srgbClr val="1C4E89"/>
                </a:solidFill>
                <a:latin typeface="Arimo"/>
                <a:cs typeface="Arimo"/>
              </a:rPr>
              <a:t>NPS</a:t>
            </a:r>
            <a:r>
              <a:rPr dirty="0" sz="1600" spc="-30" b="1">
                <a:solidFill>
                  <a:srgbClr val="1C4E89"/>
                </a:solidFill>
                <a:latin typeface="Arimo"/>
                <a:cs typeface="Arimo"/>
              </a:rPr>
              <a:t> </a:t>
            </a:r>
            <a:r>
              <a:rPr dirty="0" sz="1600" b="1">
                <a:solidFill>
                  <a:srgbClr val="1C4E89"/>
                </a:solidFill>
                <a:latin typeface="Arimo"/>
                <a:cs typeface="Arimo"/>
              </a:rPr>
              <a:t>recovery:</a:t>
            </a:r>
            <a:r>
              <a:rPr dirty="0" sz="1600" spc="-25" b="1">
                <a:solidFill>
                  <a:srgbClr val="1C4E89"/>
                </a:solidFill>
                <a:latin typeface="Arimo"/>
                <a:cs typeface="Arimo"/>
              </a:rPr>
              <a:t> </a:t>
            </a:r>
            <a:r>
              <a:rPr dirty="0" sz="1600">
                <a:solidFill>
                  <a:srgbClr val="17253B"/>
                </a:solidFill>
                <a:latin typeface="Arimo"/>
                <a:cs typeface="Arimo"/>
              </a:rPr>
              <a:t>roll</a:t>
            </a:r>
            <a:r>
              <a:rPr dirty="0" sz="1600" spc="-25">
                <a:solidFill>
                  <a:srgbClr val="17253B"/>
                </a:solidFill>
                <a:latin typeface="Arimo"/>
                <a:cs typeface="Arimo"/>
              </a:rPr>
              <a:t> </a:t>
            </a:r>
            <a:r>
              <a:rPr dirty="0" sz="1600">
                <a:solidFill>
                  <a:srgbClr val="17253B"/>
                </a:solidFill>
                <a:latin typeface="Arimo"/>
                <a:cs typeface="Arimo"/>
              </a:rPr>
              <a:t>out</a:t>
            </a:r>
            <a:r>
              <a:rPr dirty="0" sz="1600" spc="-30">
                <a:solidFill>
                  <a:srgbClr val="17253B"/>
                </a:solidFill>
                <a:latin typeface="Arimo"/>
                <a:cs typeface="Arimo"/>
              </a:rPr>
              <a:t> </a:t>
            </a:r>
            <a:r>
              <a:rPr dirty="0" sz="1600">
                <a:solidFill>
                  <a:srgbClr val="17253B"/>
                </a:solidFill>
                <a:latin typeface="Arimo"/>
                <a:cs typeface="Arimo"/>
              </a:rPr>
              <a:t>proactive</a:t>
            </a:r>
            <a:r>
              <a:rPr dirty="0" sz="1600" spc="-30">
                <a:solidFill>
                  <a:srgbClr val="17253B"/>
                </a:solidFill>
                <a:latin typeface="Arimo"/>
                <a:cs typeface="Arimo"/>
              </a:rPr>
              <a:t> </a:t>
            </a:r>
            <a:r>
              <a:rPr dirty="0" sz="1600">
                <a:solidFill>
                  <a:srgbClr val="17253B"/>
                </a:solidFill>
                <a:latin typeface="Arimo"/>
                <a:cs typeface="Arimo"/>
              </a:rPr>
              <a:t>delay</a:t>
            </a:r>
            <a:r>
              <a:rPr dirty="0" sz="1600" spc="-25">
                <a:solidFill>
                  <a:srgbClr val="17253B"/>
                </a:solidFill>
                <a:latin typeface="Arimo"/>
                <a:cs typeface="Arimo"/>
              </a:rPr>
              <a:t> </a:t>
            </a:r>
            <a:r>
              <a:rPr dirty="0" sz="1600">
                <a:solidFill>
                  <a:srgbClr val="17253B"/>
                </a:solidFill>
                <a:latin typeface="Arimo"/>
                <a:cs typeface="Arimo"/>
              </a:rPr>
              <a:t>notifications</a:t>
            </a:r>
            <a:r>
              <a:rPr dirty="0" sz="1600" spc="-30">
                <a:solidFill>
                  <a:srgbClr val="17253B"/>
                </a:solidFill>
                <a:latin typeface="Arimo"/>
                <a:cs typeface="Arimo"/>
              </a:rPr>
              <a:t> </a:t>
            </a:r>
            <a:r>
              <a:rPr dirty="0" sz="1600">
                <a:solidFill>
                  <a:srgbClr val="17253B"/>
                </a:solidFill>
                <a:latin typeface="Arimo"/>
                <a:cs typeface="Arimo"/>
              </a:rPr>
              <a:t>to</a:t>
            </a:r>
            <a:r>
              <a:rPr dirty="0" sz="1600" spc="-30">
                <a:solidFill>
                  <a:srgbClr val="17253B"/>
                </a:solidFill>
                <a:latin typeface="Arimo"/>
                <a:cs typeface="Arimo"/>
              </a:rPr>
              <a:t> </a:t>
            </a:r>
            <a:r>
              <a:rPr dirty="0" sz="1600">
                <a:solidFill>
                  <a:srgbClr val="17253B"/>
                </a:solidFill>
                <a:latin typeface="Arimo"/>
                <a:cs typeface="Arimo"/>
              </a:rPr>
              <a:t>all</a:t>
            </a:r>
            <a:r>
              <a:rPr dirty="0" sz="1600" spc="-25">
                <a:solidFill>
                  <a:srgbClr val="17253B"/>
                </a:solidFill>
                <a:latin typeface="Arimo"/>
                <a:cs typeface="Arimo"/>
              </a:rPr>
              <a:t> </a:t>
            </a:r>
            <a:r>
              <a:rPr dirty="0" sz="1600">
                <a:solidFill>
                  <a:srgbClr val="17253B"/>
                </a:solidFill>
                <a:latin typeface="Arimo"/>
                <a:cs typeface="Arimo"/>
              </a:rPr>
              <a:t>enterprise</a:t>
            </a:r>
            <a:r>
              <a:rPr dirty="0" sz="1600" spc="-30">
                <a:solidFill>
                  <a:srgbClr val="17253B"/>
                </a:solidFill>
                <a:latin typeface="Arimo"/>
                <a:cs typeface="Arimo"/>
              </a:rPr>
              <a:t> </a:t>
            </a:r>
            <a:r>
              <a:rPr dirty="0" sz="1600" spc="-10">
                <a:solidFill>
                  <a:srgbClr val="17253B"/>
                </a:solidFill>
                <a:latin typeface="Arimo"/>
                <a:cs typeface="Arimo"/>
              </a:rPr>
              <a:t>customers.</a:t>
            </a:r>
            <a:endParaRPr sz="1600">
              <a:latin typeface="Arimo"/>
              <a:cs typeface="Arimo"/>
            </a:endParaRPr>
          </a:p>
          <a:p>
            <a:pPr>
              <a:lnSpc>
                <a:spcPct val="100000"/>
              </a:lnSpc>
              <a:spcBef>
                <a:spcPts val="365"/>
              </a:spcBef>
            </a:pPr>
            <a:endParaRPr sz="1600">
              <a:latin typeface="Arimo"/>
              <a:cs typeface="Arimo"/>
            </a:endParaRPr>
          </a:p>
          <a:p>
            <a:pPr marL="12700">
              <a:lnSpc>
                <a:spcPct val="100000"/>
              </a:lnSpc>
            </a:pPr>
            <a:r>
              <a:rPr dirty="0" sz="1600" b="1">
                <a:solidFill>
                  <a:srgbClr val="1C4E89"/>
                </a:solidFill>
                <a:latin typeface="Arimo"/>
                <a:cs typeface="Arimo"/>
              </a:rPr>
              <a:t>Capacity:</a:t>
            </a:r>
            <a:r>
              <a:rPr dirty="0" sz="1600" spc="-25" b="1">
                <a:solidFill>
                  <a:srgbClr val="1C4E89"/>
                </a:solidFill>
                <a:latin typeface="Arimo"/>
                <a:cs typeface="Arimo"/>
              </a:rPr>
              <a:t> </a:t>
            </a:r>
            <a:r>
              <a:rPr dirty="0" sz="1600">
                <a:solidFill>
                  <a:srgbClr val="17253B"/>
                </a:solidFill>
                <a:latin typeface="Arimo"/>
                <a:cs typeface="Arimo"/>
              </a:rPr>
              <a:t>add</a:t>
            </a:r>
            <a:r>
              <a:rPr dirty="0" sz="1600" spc="-30">
                <a:solidFill>
                  <a:srgbClr val="17253B"/>
                </a:solidFill>
                <a:latin typeface="Arimo"/>
                <a:cs typeface="Arimo"/>
              </a:rPr>
              <a:t> </a:t>
            </a:r>
            <a:r>
              <a:rPr dirty="0" sz="1600">
                <a:solidFill>
                  <a:srgbClr val="17253B"/>
                </a:solidFill>
                <a:latin typeface="Arimo"/>
                <a:cs typeface="Arimo"/>
              </a:rPr>
              <a:t>40</a:t>
            </a:r>
            <a:r>
              <a:rPr dirty="0" sz="1600" spc="-30">
                <a:solidFill>
                  <a:srgbClr val="17253B"/>
                </a:solidFill>
                <a:latin typeface="Arimo"/>
                <a:cs typeface="Arimo"/>
              </a:rPr>
              <a:t> </a:t>
            </a:r>
            <a:r>
              <a:rPr dirty="0" sz="1600">
                <a:solidFill>
                  <a:srgbClr val="17253B"/>
                </a:solidFill>
                <a:latin typeface="Arimo"/>
                <a:cs typeface="Arimo"/>
              </a:rPr>
              <a:t>vehicles</a:t>
            </a:r>
            <a:r>
              <a:rPr dirty="0" sz="1600" spc="-30">
                <a:solidFill>
                  <a:srgbClr val="17253B"/>
                </a:solidFill>
                <a:latin typeface="Arimo"/>
                <a:cs typeface="Arimo"/>
              </a:rPr>
              <a:t> </a:t>
            </a:r>
            <a:r>
              <a:rPr dirty="0" sz="1600">
                <a:solidFill>
                  <a:srgbClr val="17253B"/>
                </a:solidFill>
                <a:latin typeface="Arimo"/>
                <a:cs typeface="Arimo"/>
              </a:rPr>
              <a:t>in</a:t>
            </a:r>
            <a:r>
              <a:rPr dirty="0" sz="1600" spc="-30">
                <a:solidFill>
                  <a:srgbClr val="17253B"/>
                </a:solidFill>
                <a:latin typeface="Arimo"/>
                <a:cs typeface="Arimo"/>
              </a:rPr>
              <a:t> </a:t>
            </a:r>
            <a:r>
              <a:rPr dirty="0" sz="1600">
                <a:solidFill>
                  <a:srgbClr val="17253B"/>
                </a:solidFill>
                <a:latin typeface="Arimo"/>
                <a:cs typeface="Arimo"/>
              </a:rPr>
              <a:t>the</a:t>
            </a:r>
            <a:r>
              <a:rPr dirty="0" sz="1600" spc="-110">
                <a:solidFill>
                  <a:srgbClr val="17253B"/>
                </a:solidFill>
                <a:latin typeface="Arimo"/>
                <a:cs typeface="Arimo"/>
              </a:rPr>
              <a:t> </a:t>
            </a:r>
            <a:r>
              <a:rPr dirty="0" sz="1600" spc="-10">
                <a:solidFill>
                  <a:srgbClr val="17253B"/>
                </a:solidFill>
                <a:latin typeface="Arimo"/>
                <a:cs typeface="Arimo"/>
              </a:rPr>
              <a:t>APAC</a:t>
            </a:r>
            <a:r>
              <a:rPr dirty="0" sz="1600" spc="-30">
                <a:solidFill>
                  <a:srgbClr val="17253B"/>
                </a:solidFill>
                <a:latin typeface="Arimo"/>
                <a:cs typeface="Arimo"/>
              </a:rPr>
              <a:t> </a:t>
            </a:r>
            <a:r>
              <a:rPr dirty="0" sz="1600">
                <a:solidFill>
                  <a:srgbClr val="17253B"/>
                </a:solidFill>
                <a:latin typeface="Arimo"/>
                <a:cs typeface="Arimo"/>
              </a:rPr>
              <a:t>corridor</a:t>
            </a:r>
            <a:r>
              <a:rPr dirty="0" sz="1600" spc="-30">
                <a:solidFill>
                  <a:srgbClr val="17253B"/>
                </a:solidFill>
                <a:latin typeface="Arimo"/>
                <a:cs typeface="Arimo"/>
              </a:rPr>
              <a:t> </a:t>
            </a:r>
            <a:r>
              <a:rPr dirty="0" sz="1600">
                <a:solidFill>
                  <a:srgbClr val="17253B"/>
                </a:solidFill>
                <a:latin typeface="Arimo"/>
                <a:cs typeface="Arimo"/>
              </a:rPr>
              <a:t>ahead</a:t>
            </a:r>
            <a:r>
              <a:rPr dirty="0" sz="1600" spc="-30">
                <a:solidFill>
                  <a:srgbClr val="17253B"/>
                </a:solidFill>
                <a:latin typeface="Arimo"/>
                <a:cs typeface="Arimo"/>
              </a:rPr>
              <a:t> </a:t>
            </a:r>
            <a:r>
              <a:rPr dirty="0" sz="1600">
                <a:solidFill>
                  <a:srgbClr val="17253B"/>
                </a:solidFill>
                <a:latin typeface="Arimo"/>
                <a:cs typeface="Arimo"/>
              </a:rPr>
              <a:t>of</a:t>
            </a:r>
            <a:r>
              <a:rPr dirty="0" sz="1600" spc="-30">
                <a:solidFill>
                  <a:srgbClr val="17253B"/>
                </a:solidFill>
                <a:latin typeface="Arimo"/>
                <a:cs typeface="Arimo"/>
              </a:rPr>
              <a:t> </a:t>
            </a:r>
            <a:r>
              <a:rPr dirty="0" sz="1600">
                <a:solidFill>
                  <a:srgbClr val="17253B"/>
                </a:solidFill>
                <a:latin typeface="Arimo"/>
                <a:cs typeface="Arimo"/>
              </a:rPr>
              <a:t>peak</a:t>
            </a:r>
            <a:r>
              <a:rPr dirty="0" sz="1600" spc="-25">
                <a:solidFill>
                  <a:srgbClr val="17253B"/>
                </a:solidFill>
                <a:latin typeface="Arimo"/>
                <a:cs typeface="Arimo"/>
              </a:rPr>
              <a:t> </a:t>
            </a:r>
            <a:r>
              <a:rPr dirty="0" sz="1600" spc="-10">
                <a:solidFill>
                  <a:srgbClr val="17253B"/>
                </a:solidFill>
                <a:latin typeface="Arimo"/>
                <a:cs typeface="Arimo"/>
              </a:rPr>
              <a:t>season.</a:t>
            </a:r>
            <a:endParaRPr sz="1600">
              <a:latin typeface="Arimo"/>
              <a:cs typeface="Arimo"/>
            </a:endParaRPr>
          </a:p>
          <a:p>
            <a:pPr>
              <a:lnSpc>
                <a:spcPct val="100000"/>
              </a:lnSpc>
              <a:spcBef>
                <a:spcPts val="365"/>
              </a:spcBef>
            </a:pPr>
            <a:endParaRPr sz="1600">
              <a:latin typeface="Arimo"/>
              <a:cs typeface="Arimo"/>
            </a:endParaRPr>
          </a:p>
          <a:p>
            <a:pPr marL="12700">
              <a:lnSpc>
                <a:spcPct val="100000"/>
              </a:lnSpc>
            </a:pPr>
            <a:r>
              <a:rPr dirty="0" sz="1600" b="1">
                <a:solidFill>
                  <a:srgbClr val="1C4E89"/>
                </a:solidFill>
                <a:latin typeface="Arimo"/>
                <a:cs typeface="Arimo"/>
              </a:rPr>
              <a:t>Automation:</a:t>
            </a:r>
            <a:r>
              <a:rPr dirty="0" sz="1600" spc="-30" b="1">
                <a:solidFill>
                  <a:srgbClr val="1C4E89"/>
                </a:solidFill>
                <a:latin typeface="Arimo"/>
                <a:cs typeface="Arimo"/>
              </a:rPr>
              <a:t> </a:t>
            </a:r>
            <a:r>
              <a:rPr dirty="0" sz="1600">
                <a:solidFill>
                  <a:srgbClr val="17253B"/>
                </a:solidFill>
                <a:latin typeface="Arimo"/>
                <a:cs typeface="Arimo"/>
              </a:rPr>
              <a:t>complete</a:t>
            </a:r>
            <a:r>
              <a:rPr dirty="0" sz="1600" spc="-30">
                <a:solidFill>
                  <a:srgbClr val="17253B"/>
                </a:solidFill>
                <a:latin typeface="Arimo"/>
                <a:cs typeface="Arimo"/>
              </a:rPr>
              <a:t> </a:t>
            </a:r>
            <a:r>
              <a:rPr dirty="0" sz="1600">
                <a:solidFill>
                  <a:srgbClr val="17253B"/>
                </a:solidFill>
                <a:latin typeface="Arimo"/>
                <a:cs typeface="Arimo"/>
              </a:rPr>
              <a:t>migration</a:t>
            </a:r>
            <a:r>
              <a:rPr dirty="0" sz="1600" spc="-35">
                <a:solidFill>
                  <a:srgbClr val="17253B"/>
                </a:solidFill>
                <a:latin typeface="Arimo"/>
                <a:cs typeface="Arimo"/>
              </a:rPr>
              <a:t> </a:t>
            </a:r>
            <a:r>
              <a:rPr dirty="0" sz="1600">
                <a:solidFill>
                  <a:srgbClr val="17253B"/>
                </a:solidFill>
                <a:latin typeface="Arimo"/>
                <a:cs typeface="Arimo"/>
              </a:rPr>
              <a:t>of</a:t>
            </a:r>
            <a:r>
              <a:rPr dirty="0" sz="1600" spc="-30">
                <a:solidFill>
                  <a:srgbClr val="17253B"/>
                </a:solidFill>
                <a:latin typeface="Arimo"/>
                <a:cs typeface="Arimo"/>
              </a:rPr>
              <a:t> </a:t>
            </a:r>
            <a:r>
              <a:rPr dirty="0" sz="1600">
                <a:solidFill>
                  <a:srgbClr val="17253B"/>
                </a:solidFill>
                <a:latin typeface="Arimo"/>
                <a:cs typeface="Arimo"/>
              </a:rPr>
              <a:t>billing</a:t>
            </a:r>
            <a:r>
              <a:rPr dirty="0" sz="1600" spc="-35">
                <a:solidFill>
                  <a:srgbClr val="17253B"/>
                </a:solidFill>
                <a:latin typeface="Arimo"/>
                <a:cs typeface="Arimo"/>
              </a:rPr>
              <a:t> </a:t>
            </a:r>
            <a:r>
              <a:rPr dirty="0" sz="1600">
                <a:solidFill>
                  <a:srgbClr val="17253B"/>
                </a:solidFill>
                <a:latin typeface="Arimo"/>
                <a:cs typeface="Arimo"/>
              </a:rPr>
              <a:t>documents</a:t>
            </a:r>
            <a:r>
              <a:rPr dirty="0" sz="1600" spc="-30">
                <a:solidFill>
                  <a:srgbClr val="17253B"/>
                </a:solidFill>
                <a:latin typeface="Arimo"/>
                <a:cs typeface="Arimo"/>
              </a:rPr>
              <a:t> </a:t>
            </a:r>
            <a:r>
              <a:rPr dirty="0" sz="1600">
                <a:solidFill>
                  <a:srgbClr val="17253B"/>
                </a:solidFill>
                <a:latin typeface="Arimo"/>
                <a:cs typeface="Arimo"/>
              </a:rPr>
              <a:t>to</a:t>
            </a:r>
            <a:r>
              <a:rPr dirty="0" sz="1600" spc="-35">
                <a:solidFill>
                  <a:srgbClr val="17253B"/>
                </a:solidFill>
                <a:latin typeface="Arimo"/>
                <a:cs typeface="Arimo"/>
              </a:rPr>
              <a:t> </a:t>
            </a:r>
            <a:r>
              <a:rPr dirty="0" sz="1600">
                <a:solidFill>
                  <a:srgbClr val="17253B"/>
                </a:solidFill>
                <a:latin typeface="Arimo"/>
                <a:cs typeface="Arimo"/>
              </a:rPr>
              <a:t>the</a:t>
            </a:r>
            <a:r>
              <a:rPr dirty="0" sz="1600" spc="-30">
                <a:solidFill>
                  <a:srgbClr val="17253B"/>
                </a:solidFill>
                <a:latin typeface="Arimo"/>
                <a:cs typeface="Arimo"/>
              </a:rPr>
              <a:t> </a:t>
            </a:r>
            <a:r>
              <a:rPr dirty="0" sz="1600">
                <a:solidFill>
                  <a:srgbClr val="17253B"/>
                </a:solidFill>
                <a:latin typeface="Arimo"/>
                <a:cs typeface="Arimo"/>
              </a:rPr>
              <a:t>new</a:t>
            </a:r>
            <a:r>
              <a:rPr dirty="0" sz="1600" spc="-35">
                <a:solidFill>
                  <a:srgbClr val="17253B"/>
                </a:solidFill>
                <a:latin typeface="Arimo"/>
                <a:cs typeface="Arimo"/>
              </a:rPr>
              <a:t> </a:t>
            </a:r>
            <a:r>
              <a:rPr dirty="0" sz="1600">
                <a:solidFill>
                  <a:srgbClr val="17253B"/>
                </a:solidFill>
                <a:latin typeface="Arimo"/>
                <a:cs typeface="Arimo"/>
              </a:rPr>
              <a:t>digital</a:t>
            </a:r>
            <a:r>
              <a:rPr dirty="0" sz="1600" spc="-30">
                <a:solidFill>
                  <a:srgbClr val="17253B"/>
                </a:solidFill>
                <a:latin typeface="Arimo"/>
                <a:cs typeface="Arimo"/>
              </a:rPr>
              <a:t> </a:t>
            </a:r>
            <a:r>
              <a:rPr dirty="0" sz="1600" spc="-10">
                <a:solidFill>
                  <a:srgbClr val="17253B"/>
                </a:solidFill>
                <a:latin typeface="Arimo"/>
                <a:cs typeface="Arimo"/>
              </a:rPr>
              <a:t>pipeline.</a:t>
            </a:r>
            <a:endParaRPr sz="1600">
              <a:latin typeface="Arimo"/>
              <a:cs typeface="Arimo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790574" y="6219823"/>
            <a:ext cx="10515600" cy="9525"/>
          </a:xfrm>
          <a:custGeom>
            <a:avLst/>
            <a:gdLst/>
            <a:ahLst/>
            <a:cxnLst/>
            <a:rect l="l" t="t" r="r" b="b"/>
            <a:pathLst>
              <a:path w="10515600" h="9525">
                <a:moveTo>
                  <a:pt x="10515599" y="9524"/>
                </a:moveTo>
                <a:lnTo>
                  <a:pt x="0" y="9524"/>
                </a:lnTo>
                <a:lnTo>
                  <a:pt x="0" y="0"/>
                </a:lnTo>
                <a:lnTo>
                  <a:pt x="10515599" y="0"/>
                </a:lnTo>
                <a:lnTo>
                  <a:pt x="10515599" y="9524"/>
                </a:lnTo>
                <a:close/>
              </a:path>
            </a:pathLst>
          </a:custGeom>
          <a:solidFill>
            <a:srgbClr val="D8DEE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63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5"/>
              </a:spcBef>
            </a:pPr>
            <a:fld id="{81D60167-4931-47E6-BA6A-407CBD079E47}" type="slidenum">
              <a:rPr dirty="0" spc="-50"/>
              <a:t>2</a:t>
            </a:fld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cfs.default.svc.cluster.local:8000/d/9gr3muc0ek5r952mjxsn4lgtm4rr5czk/WuLxeHIP.html?download=inline&amp;strict=true</dc:title>
  <dcterms:created xsi:type="dcterms:W3CDTF">2026-07-16T13:26:32Z</dcterms:created>
  <dcterms:modified xsi:type="dcterms:W3CDTF">2026-07-16T13:26:32Z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v10.0.20182.1</vt:lpwstr>
  </property>
  <property fmtid="{D5CDD505-2E9C-101B-9397-08002B2CF9AE}" pid="3" name="Created">
    <vt:filetime>2026-07-16T00:00:00Z</vt:filetime>
  </property>
  <property fmtid="{D5CDD505-2E9C-101B-9397-08002B2CF9AE}" pid="4" name="Creator">
    <vt:lpwstr>Mozilla/5.0 (X11; Linux x86_64) AppleWebKit/537.36 (KHTML, like Gecko) HeadlessChrome/150.0.0.0 Safari/537.36</vt:lpwstr>
  </property>
  <property fmtid="{D5CDD505-2E9C-101B-9397-08002B2CF9AE}" pid="5" name="LastSaved">
    <vt:filetime>2026-07-16T00:00:00Z</vt:filetime>
  </property>
  <property fmtid="{D5CDD505-2E9C-101B-9397-08002B2CF9AE}" pid="6" name="Producer">
    <vt:lpwstr>Skia/PDF m150</vt:lpwstr>
  </property>
</Properties>
</file>